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8" r:id="rId18"/>
    <p:sldId id="287" r:id="rId19"/>
    <p:sldId id="289" r:id="rId20"/>
    <p:sldId id="291" r:id="rId21"/>
    <p:sldId id="292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AF2"/>
    <a:srgbClr val="79AE45"/>
    <a:srgbClr val="FEEED5"/>
    <a:srgbClr val="49B9C1"/>
    <a:srgbClr val="006BBA"/>
    <a:srgbClr val="71CDD0"/>
    <a:srgbClr val="F5FAF1"/>
    <a:srgbClr val="98F6E4"/>
    <a:srgbClr val="9EA7C5"/>
    <a:srgbClr val="006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54"/>
    <p:restoredTop sz="97030"/>
  </p:normalViewPr>
  <p:slideViewPr>
    <p:cSldViewPr snapToGrid="0">
      <p:cViewPr varScale="1">
        <p:scale>
          <a:sx n="115" d="100"/>
          <a:sy n="115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04EB5-F9D5-2443-B21D-C38ADF41EFFF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94813-D3BD-E441-9B8F-05F632D25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168C-0E55-CC9F-5525-90821A935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787" y="145332"/>
            <a:ext cx="5053781" cy="1379827"/>
          </a:xfrm>
        </p:spPr>
        <p:txBody>
          <a:bodyPr anchor="b">
            <a:normAutofit/>
          </a:bodyPr>
          <a:lstStyle>
            <a:lvl1pPr algn="ctr">
              <a:defRPr sz="2800" b="1" i="0" baseline="0">
                <a:solidFill>
                  <a:schemeClr val="tx1"/>
                </a:solidFill>
                <a:latin typeface="LM Roman 12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127C0-218E-A690-4E8B-047912E97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787" y="1903584"/>
            <a:ext cx="5053781" cy="989556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LM Roman 12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3408C4-9C98-984D-2431-0F1B50D6E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5235" y="4415027"/>
            <a:ext cx="2521333" cy="1672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1EEC44-69BE-B181-5C0A-3BFE6137C08E}"/>
              </a:ext>
            </a:extLst>
          </p:cNvPr>
          <p:cNvSpPr txBox="1"/>
          <p:nvPr userDrawn="1"/>
        </p:nvSpPr>
        <p:spPr>
          <a:xfrm>
            <a:off x="6411191" y="4166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8AA3E60A-47C1-B414-A40C-43C688ED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787" y="6473580"/>
            <a:ext cx="1514168" cy="3651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 December 2023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28CCEFC1-0425-273A-37EC-38710E92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7934" y="6473580"/>
            <a:ext cx="2932471" cy="3651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Universidad Pablo de </a:t>
            </a:r>
            <a:r>
              <a:rPr lang="en-US" dirty="0" err="1"/>
              <a:t>Olavide</a:t>
            </a:r>
            <a:r>
              <a:rPr lang="en-US" dirty="0"/>
              <a:t>, Sevilla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4C3FA83-58B0-F715-AF99-DA5EAAF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A5E0BB-2ACC-F348-6843-5047081498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82200" y="0"/>
            <a:ext cx="2067117" cy="835246"/>
          </a:xfrm>
          <a:prstGeom prst="rect">
            <a:avLst/>
          </a:prstGeom>
        </p:spPr>
      </p:pic>
      <p:pic>
        <p:nvPicPr>
          <p:cNvPr id="1036" name="Picture 12" descr="ICML 2018">
            <a:extLst>
              <a:ext uri="{FF2B5EF4-FFF2-40B4-BE49-F238E27FC236}">
                <a16:creationId xmlns:a16="http://schemas.microsoft.com/office/drawing/2014/main" id="{62DFA86D-5B71-B624-C1AA-CF37DCFDFB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7" y="4861525"/>
            <a:ext cx="2360489" cy="76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51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A773-E692-C027-1C6C-5044F69F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0DDAE-3BD6-05ED-E322-2D2C2655A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1AC4B-0F8C-041A-44A2-4A171D715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D3DCD-72D8-AC96-71C5-E0F49FC2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33259-0C0E-064A-8EAF-842A2DAFCF3A}" type="datetime1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A7C4C-22AB-7FE8-83D2-12448A62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7CED3-0539-4208-AC70-AE58031E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15B5-0F4F-83D1-AB54-C026BB30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D050F-2AA2-504A-C712-CD70AEFDD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5ED0F-B6E4-46F3-F368-836FB582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E7D7-546B-8846-AE24-61DB55C7E732}" type="datetime1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A1389-0954-E265-18E6-12D31515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9D3D6-3089-E35D-F521-38FD1B71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09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88312-79C5-F319-CF38-475330347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52BE6-FE59-86A8-BBDD-5CA0C7458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CECA8-9FFE-61ED-A1F0-9C346E79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8C8F-DD40-2C45-8D46-E652D13C7FEE}" type="datetime1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D91BA-8B91-C49A-FBB3-DA33DA1E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0B65-0E03-D862-8B34-618C4135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22EAD0-58E1-EBE6-2DAC-43F17B398844}"/>
              </a:ext>
            </a:extLst>
          </p:cNvPr>
          <p:cNvSpPr/>
          <p:nvPr userDrawn="1"/>
        </p:nvSpPr>
        <p:spPr>
          <a:xfrm>
            <a:off x="-1" y="6544763"/>
            <a:ext cx="12192000" cy="313238"/>
          </a:xfrm>
          <a:prstGeom prst="rect">
            <a:avLst/>
          </a:prstGeom>
          <a:solidFill>
            <a:srgbClr val="006B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D47-9DE8-5C13-AC39-9C8141286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708"/>
            <a:ext cx="10515600" cy="905410"/>
          </a:xfrm>
        </p:spPr>
        <p:txBody>
          <a:bodyPr>
            <a:noAutofit/>
          </a:bodyPr>
          <a:lstStyle>
            <a:lvl1pPr>
              <a:defRPr sz="3400" b="1" i="0" baseline="0">
                <a:solidFill>
                  <a:srgbClr val="006BBA"/>
                </a:solidFill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5D085-7937-67F5-92A9-93174EAA2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18"/>
            <a:ext cx="10515600" cy="4608045"/>
          </a:xfrm>
        </p:spPr>
        <p:txBody>
          <a:bodyPr>
            <a:normAutofit/>
          </a:bodyPr>
          <a:lstStyle>
            <a:lvl1pPr>
              <a:spcAft>
                <a:spcPts val="1000"/>
              </a:spcAft>
              <a:defRPr sz="2400" baseline="0">
                <a:latin typeface="LM Roman 12" pitchFamily="2" charset="77"/>
              </a:defRPr>
            </a:lvl1pPr>
            <a:lvl2pPr>
              <a:spcAft>
                <a:spcPts val="1000"/>
              </a:spcAft>
              <a:defRPr sz="2000" baseline="0">
                <a:latin typeface="LM Roman 12" pitchFamily="2" charset="77"/>
              </a:defRPr>
            </a:lvl2pPr>
            <a:lvl3pPr>
              <a:spcAft>
                <a:spcPts val="1000"/>
              </a:spcAft>
              <a:defRPr sz="1800" baseline="0">
                <a:latin typeface="LM Roman 12" pitchFamily="2" charset="77"/>
              </a:defRPr>
            </a:lvl3pPr>
            <a:lvl4pPr>
              <a:spcAft>
                <a:spcPts val="1000"/>
              </a:spcAft>
              <a:defRPr sz="1600" baseline="0">
                <a:latin typeface="LM Roman 12" pitchFamily="2" charset="77"/>
              </a:defRPr>
            </a:lvl4pPr>
            <a:lvl5pPr>
              <a:spcAft>
                <a:spcPts val="1000"/>
              </a:spcAft>
              <a:defRPr sz="1600" baseline="0">
                <a:latin typeface="LM Roman 12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0FA8E9-6DAA-10C0-823A-BA3C8429F995}"/>
              </a:ext>
            </a:extLst>
          </p:cNvPr>
          <p:cNvGrpSpPr/>
          <p:nvPr userDrawn="1"/>
        </p:nvGrpSpPr>
        <p:grpSpPr>
          <a:xfrm>
            <a:off x="9943249" y="142420"/>
            <a:ext cx="2119056" cy="605993"/>
            <a:chOff x="8732356" y="308407"/>
            <a:chExt cx="3012315" cy="8614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3DA7DA-A742-185F-B15C-A133EE2FB8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993859" y="367230"/>
              <a:ext cx="750812" cy="7508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1473DA-F10F-4A5A-8A63-06C8AA282B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196049" y="387248"/>
              <a:ext cx="601262" cy="6774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C2EAC9-B79B-FC58-FDF3-CE6D94C5C4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732356" y="308407"/>
              <a:ext cx="1385255" cy="861441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E376293-C104-1312-CDA2-F1763F2F72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5910" y="6512657"/>
            <a:ext cx="2538742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8AF3E87B-C1AF-034A-857F-9F0FE11A0A07}" type="datetime1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A48AB65-1D79-666E-9977-A6243E03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12657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C13FA6D-4FA9-F596-5540-22173C58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2657"/>
            <a:ext cx="3126176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LM Roman 12" pitchFamily="2" charset="77"/>
              </a:defRPr>
            </a:lvl1pPr>
          </a:lstStyle>
          <a:p>
            <a:fld id="{EBDA654D-7A69-0D44-88C1-6C1907746E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F9B030-C6D0-8ACE-6DAA-90610FF5E576}"/>
              </a:ext>
            </a:extLst>
          </p:cNvPr>
          <p:cNvSpPr/>
          <p:nvPr userDrawn="1"/>
        </p:nvSpPr>
        <p:spPr>
          <a:xfrm>
            <a:off x="0" y="6544763"/>
            <a:ext cx="341452" cy="313238"/>
          </a:xfrm>
          <a:prstGeom prst="rect">
            <a:avLst/>
          </a:prstGeom>
          <a:solidFill>
            <a:srgbClr val="49B9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848715-CBE1-5773-0FDD-18B57F01A875}"/>
              </a:ext>
            </a:extLst>
          </p:cNvPr>
          <p:cNvSpPr/>
          <p:nvPr userDrawn="1"/>
        </p:nvSpPr>
        <p:spPr>
          <a:xfrm>
            <a:off x="11850547" y="6544763"/>
            <a:ext cx="341452" cy="313238"/>
          </a:xfrm>
          <a:prstGeom prst="rect">
            <a:avLst/>
          </a:prstGeom>
          <a:solidFill>
            <a:srgbClr val="49B9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EA85A-B021-D9ED-76A6-D2B37963D47E}"/>
              </a:ext>
            </a:extLst>
          </p:cNvPr>
          <p:cNvSpPr/>
          <p:nvPr userDrawn="1"/>
        </p:nvSpPr>
        <p:spPr>
          <a:xfrm>
            <a:off x="11815978" y="6544762"/>
            <a:ext cx="45719" cy="313238"/>
          </a:xfrm>
          <a:prstGeom prst="rect">
            <a:avLst/>
          </a:prstGeom>
          <a:solidFill>
            <a:srgbClr val="FEE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9B17D6-B708-25B4-F319-E9F9A8C20AB7}"/>
              </a:ext>
            </a:extLst>
          </p:cNvPr>
          <p:cNvSpPr/>
          <p:nvPr userDrawn="1"/>
        </p:nvSpPr>
        <p:spPr>
          <a:xfrm>
            <a:off x="11771010" y="6544762"/>
            <a:ext cx="45719" cy="313238"/>
          </a:xfrm>
          <a:prstGeom prst="rect">
            <a:avLst/>
          </a:prstGeom>
          <a:solidFill>
            <a:srgbClr val="79A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7747D8-F0EA-C923-6A9B-E2999CEAA7B2}"/>
              </a:ext>
            </a:extLst>
          </p:cNvPr>
          <p:cNvSpPr/>
          <p:nvPr userDrawn="1"/>
        </p:nvSpPr>
        <p:spPr>
          <a:xfrm>
            <a:off x="386420" y="6544762"/>
            <a:ext cx="45719" cy="313238"/>
          </a:xfrm>
          <a:prstGeom prst="rect">
            <a:avLst/>
          </a:prstGeom>
          <a:solidFill>
            <a:srgbClr val="79A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26D978-F5A9-2C56-0D48-89E6E6B04263}"/>
              </a:ext>
            </a:extLst>
          </p:cNvPr>
          <p:cNvSpPr/>
          <p:nvPr userDrawn="1"/>
        </p:nvSpPr>
        <p:spPr>
          <a:xfrm>
            <a:off x="341452" y="6544762"/>
            <a:ext cx="45719" cy="313238"/>
          </a:xfrm>
          <a:prstGeom prst="rect">
            <a:avLst/>
          </a:prstGeom>
          <a:solidFill>
            <a:srgbClr val="FEE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24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arge city with mountains and a blue sky&#10;&#10;Description automatically generated with medium confidence">
            <a:extLst>
              <a:ext uri="{FF2B5EF4-FFF2-40B4-BE49-F238E27FC236}">
                <a16:creationId xmlns:a16="http://schemas.microsoft.com/office/drawing/2014/main" id="{399516D7-F1E4-4BC6-661D-3C4ACD60B2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807" y="0"/>
            <a:ext cx="12217807" cy="698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637C9-389F-A774-D774-108F4E1F1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9782" y="1283110"/>
            <a:ext cx="3946627" cy="911608"/>
          </a:xfrm>
        </p:spPr>
        <p:txBody>
          <a:bodyPr anchor="b"/>
          <a:lstStyle>
            <a:lvl1pPr>
              <a:defRPr sz="6000" baseline="0">
                <a:solidFill>
                  <a:schemeClr val="bg1"/>
                </a:solidFill>
                <a:latin typeface="Helvetica Neue" panose="02000503000000020004" pitchFamily="2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978C3-3A0E-0787-4C99-866A553C9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39466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29AFB-FC71-FD54-8454-60BA5C42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C85D4E-F928-DC66-5FA5-61CDADDBF96D}"/>
              </a:ext>
            </a:extLst>
          </p:cNvPr>
          <p:cNvGrpSpPr/>
          <p:nvPr userDrawn="1"/>
        </p:nvGrpSpPr>
        <p:grpSpPr>
          <a:xfrm>
            <a:off x="9982200" y="136525"/>
            <a:ext cx="2119056" cy="605993"/>
            <a:chOff x="8732356" y="308407"/>
            <a:chExt cx="3012315" cy="8614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B64B40-7F6E-9651-EF4C-98D513886D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993859" y="367230"/>
              <a:ext cx="750812" cy="7508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1F15F1-D911-9F17-A117-1C7A5C7A1F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196049" y="387248"/>
              <a:ext cx="601262" cy="6774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93E108-1409-99E5-8C04-1EE47039B0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732356" y="308407"/>
              <a:ext cx="1385255" cy="86144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4F8759A-D74A-35AF-44C9-954071C422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92539" y="-209293"/>
            <a:ext cx="2261478" cy="1500188"/>
          </a:xfrm>
          <a:prstGeom prst="rect">
            <a:avLst/>
          </a:prstGeom>
        </p:spPr>
      </p:pic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BECAF873-FBE7-397E-5270-B4DAAE20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5910" y="6512657"/>
            <a:ext cx="2538742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8AF3E87B-C1AF-034A-857F-9F0FE11A0A07}" type="datetime1">
              <a:rPr lang="en-US" smtClean="0"/>
              <a:pPr/>
              <a:t>12/17/23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5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37C9-389F-A774-D774-108F4E1F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978C3-3A0E-0787-4C99-866A553C9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35DCD-791F-5FE0-24E8-09589C51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BB9A-E9CE-5449-B830-E1AFF295E235}" type="datetime1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29AFB-FC71-FD54-8454-60BA5C42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90ECC-CAB5-6FCB-E028-FCE84E01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C8AB-4F32-EC8D-A5E4-9BBD0692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7E36-80EA-E646-2FB7-1C3CC2529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1CE37-0747-135B-9060-2203B8279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7F89C-CD3B-2286-6E9D-F4478A93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CD16-34A6-7146-A7C4-706D15C19833}" type="datetime1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BC144-61B8-7E96-BC27-E534B0DB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A88BB-33BF-2F6D-EE7A-A6580D0D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5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4A3D-1F81-9857-F5E2-03FD58BD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50087-C05C-B112-F87F-CD0EE6F46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1B7BBF-847F-CB31-9701-2F6D52E13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3C375-C8FE-CDA4-D498-3FE99F8A3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D593D7-2FF8-4BDB-FCE1-9075D61EB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987F3-07FC-220C-4A6C-2E9E6DB6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E30C-2A56-864C-A704-319EE875CE10}" type="datetime1">
              <a:rPr lang="en-US" smtClean="0"/>
              <a:t>12/17/23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E8E10-BFED-F964-72C7-6285E5EC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A8542-C4FF-4D46-FDB2-8DE5A63D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6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2636-EC9B-70F9-863F-76D835F1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3879D-4DC3-CD2B-CFB8-B4B9D3EF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3AB33-5436-544F-89C5-21C8D3433180}" type="datetime1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2100F-5786-0663-1A99-819360AF2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5EDF-6EEE-646C-5621-8E3C8975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8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B753D-7383-76AF-84CE-56495ECE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CA94-0543-7246-8136-6CC6561BD6D4}" type="datetime1">
              <a:rPr lang="en-US" smtClean="0"/>
              <a:t>12/17/23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3D529-537F-6183-D193-F6CF1D9C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19041-BD5D-69E3-8BD4-C8CDD07C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8F94-0B08-A5A5-313B-821D11C4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B4E9C-C152-D132-D8E5-CB32F1F9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6DE44-7914-707E-3BBA-CC678BC18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8FCE7-B4F6-AF2D-157A-3DA695EC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AF19-5137-0441-9926-1162D40108D6}" type="datetime1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E9367-1FB3-151C-4798-86F59109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891EE-EF6E-6E70-E9F5-6FC1147D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D28BA-6596-99D8-A3BF-5E959EA2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82D38-455E-52F1-044D-60F569970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A4B2B-28B3-EF4F-9B4D-93E4F1FB0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A6C51-A231-F346-B1E2-B280F81AA847}" type="datetime1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9AABF-AD9D-528F-FE94-6CF72BC1E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13EDF-E63E-010B-7537-F3D5D6043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A654D-7A69-0D44-88C1-6C1907746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3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ipeaz@dtu.d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8.emf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55.emf"/><Relationship Id="rId2" Type="http://schemas.openxmlformats.org/officeDocument/2006/relationships/image" Target="../media/image37.png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54.emf"/><Relationship Id="rId5" Type="http://schemas.openxmlformats.org/officeDocument/2006/relationships/image" Target="../media/image40.emf"/><Relationship Id="rId15" Type="http://schemas.openxmlformats.org/officeDocument/2006/relationships/image" Target="../media/image60.emf"/><Relationship Id="rId10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57.sv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39.png"/><Relationship Id="rId12" Type="http://schemas.openxmlformats.org/officeDocument/2006/relationships/image" Target="../media/image60.emf"/><Relationship Id="rId17" Type="http://schemas.openxmlformats.org/officeDocument/2006/relationships/image" Target="../media/image67.emf"/><Relationship Id="rId2" Type="http://schemas.openxmlformats.org/officeDocument/2006/relationships/image" Target="../media/image62.png"/><Relationship Id="rId1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9.png"/><Relationship Id="rId5" Type="http://schemas.openxmlformats.org/officeDocument/2006/relationships/image" Target="../media/image37.png"/><Relationship Id="rId15" Type="http://schemas.openxmlformats.org/officeDocument/2006/relationships/image" Target="../media/image65.emf"/><Relationship Id="rId10" Type="http://schemas.openxmlformats.org/officeDocument/2006/relationships/image" Target="../media/image58.emf"/><Relationship Id="rId4" Type="http://schemas.openxmlformats.org/officeDocument/2006/relationships/image" Target="../media/image57.svg"/><Relationship Id="rId9" Type="http://schemas.openxmlformats.org/officeDocument/2006/relationships/image" Target="../media/image52.png"/><Relationship Id="rId14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2.gif"/><Relationship Id="rId7" Type="http://schemas.openxmlformats.org/officeDocument/2006/relationships/image" Target="../media/image23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46.svg"/><Relationship Id="rId5" Type="http://schemas.openxmlformats.org/officeDocument/2006/relationships/image" Target="../media/image40.emf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9.png"/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12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55.emf"/><Relationship Id="rId5" Type="http://schemas.openxmlformats.org/officeDocument/2006/relationships/image" Target="../media/image39.png"/><Relationship Id="rId10" Type="http://schemas.openxmlformats.org/officeDocument/2006/relationships/image" Target="../media/image54.emf"/><Relationship Id="rId4" Type="http://schemas.openxmlformats.org/officeDocument/2006/relationships/image" Target="../media/image38.png"/><Relationship Id="rId9" Type="http://schemas.openxmlformats.org/officeDocument/2006/relationships/image" Target="../media/image53.emf"/><Relationship Id="rId14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B6C7-C0B2-EE01-3A7D-40F0AEE9A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65" y="592646"/>
            <a:ext cx="5673213" cy="1379827"/>
          </a:xfrm>
        </p:spPr>
        <p:txBody>
          <a:bodyPr>
            <a:noAutofit/>
          </a:bodyPr>
          <a:lstStyle/>
          <a:p>
            <a:r>
              <a:rPr lang="en-US" sz="2000" dirty="0"/>
              <a:t>Variational Mixture of </a:t>
            </a:r>
            <a:r>
              <a:rPr lang="en-US" sz="2000" dirty="0" err="1"/>
              <a:t>HyperGenerators</a:t>
            </a:r>
            <a:r>
              <a:rPr lang="en-US" sz="2000" dirty="0"/>
              <a:t> for Learning Distributions over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A456A-1179-C417-EE33-3B7D3DF8D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787" y="2265810"/>
            <a:ext cx="5053781" cy="98955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Ignacio </a:t>
            </a:r>
            <a:r>
              <a:rPr lang="en-US" sz="1800" dirty="0" err="1"/>
              <a:t>Peis</a:t>
            </a:r>
            <a:endParaRPr lang="en-US" sz="1800" dirty="0"/>
          </a:p>
          <a:p>
            <a:r>
              <a:rPr lang="en-US" sz="1600" dirty="0">
                <a:latin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ipeaz@dtu.dk</a:t>
            </a:r>
            <a:r>
              <a:rPr lang="en-US" sz="1600" dirty="0">
                <a:latin typeface="Menlo" panose="020B0609030804020204" pitchFamily="49" charset="0"/>
              </a:rPr>
              <a:t> </a:t>
            </a:r>
          </a:p>
          <a:p>
            <a:r>
              <a:rPr lang="en-US" sz="1800" dirty="0"/>
              <a:t>Technical University of Denmark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5ED69-6810-E52E-17A9-3083FCBA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1D1B59-23B9-D2D7-3C02-FDFDCA977FE1}"/>
              </a:ext>
            </a:extLst>
          </p:cNvPr>
          <p:cNvCxnSpPr>
            <a:cxnSpLocks/>
          </p:cNvCxnSpPr>
          <p:nvPr/>
        </p:nvCxnSpPr>
        <p:spPr>
          <a:xfrm>
            <a:off x="412955" y="1184745"/>
            <a:ext cx="548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2A7E7-4D93-CDFA-7D8F-F8CFEEC6E572}"/>
              </a:ext>
            </a:extLst>
          </p:cNvPr>
          <p:cNvCxnSpPr>
            <a:cxnSpLocks/>
          </p:cNvCxnSpPr>
          <p:nvPr/>
        </p:nvCxnSpPr>
        <p:spPr>
          <a:xfrm>
            <a:off x="398206" y="2099203"/>
            <a:ext cx="548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F285787E-95A2-607A-8EA3-623C34B7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273" y="3429000"/>
            <a:ext cx="476378" cy="6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4AC9B66-0806-FA0C-7199-BA72D106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2" pitchFamily="2" charset="77"/>
              </a:rPr>
              <a:t>20 December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27A1871-4AB7-BCAA-5B17-1E9A538C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4097" y="6473580"/>
            <a:ext cx="2932471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2" pitchFamily="2" charset="77"/>
              </a:rPr>
              <a:t>Universidad Pablo de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 Roman 12" pitchFamily="2" charset="77"/>
              </a:rPr>
              <a:t>Olavide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M Roman 12" pitchFamily="2" charset="77"/>
              </a:rPr>
              <a:t>, Sevilla</a:t>
            </a:r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502EC711-EE5B-B42F-5A7A-C03DDB994562}"/>
              </a:ext>
            </a:extLst>
          </p:cNvPr>
          <p:cNvSpPr txBox="1">
            <a:spLocks/>
          </p:cNvSpPr>
          <p:nvPr/>
        </p:nvSpPr>
        <p:spPr>
          <a:xfrm>
            <a:off x="10578186" y="3323440"/>
            <a:ext cx="1551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1CDD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>
                <a:solidFill>
                  <a:schemeClr val="bg1"/>
                </a:solidFill>
                <a:latin typeface="LM Roman 12" pitchFamily="2" charset="77"/>
              </a:rPr>
              <a:t>Honolulu, Hawaii</a:t>
            </a:r>
          </a:p>
          <a:p>
            <a:pPr algn="l"/>
            <a:r>
              <a:rPr lang="en-US" i="1" dirty="0">
                <a:solidFill>
                  <a:schemeClr val="bg1"/>
                </a:solidFill>
                <a:latin typeface="LM Roman 12" pitchFamily="2" charset="77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57399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9B9A-ED8A-8A2A-89C8-0A20BC08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2A321-2A62-1666-AC04-3DE1B516C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the parameters of our model, we opt by using </a:t>
            </a:r>
            <a:r>
              <a:rPr lang="en-US" b="1" dirty="0"/>
              <a:t>Amortized Variational Inference</a:t>
            </a:r>
            <a:r>
              <a:rPr lang="en-US" dirty="0"/>
              <a:t>, and optimize the following ELBO.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46195-ED0D-664D-B43C-616151DB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739EB0-347C-9CA8-C545-2463E4C0B1AF}"/>
              </a:ext>
            </a:extLst>
          </p:cNvPr>
          <p:cNvGrpSpPr/>
          <p:nvPr/>
        </p:nvGrpSpPr>
        <p:grpSpPr>
          <a:xfrm>
            <a:off x="6267314" y="3650853"/>
            <a:ext cx="5086485" cy="2867144"/>
            <a:chOff x="4061652" y="2031448"/>
            <a:chExt cx="7449925" cy="41993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27C56C-EE49-F56B-4C2C-C9FB973D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50123" y="2378268"/>
              <a:ext cx="1661454" cy="462530"/>
            </a:xfrm>
            <a:prstGeom prst="rect">
              <a:avLst/>
            </a:prstGeom>
            <a:solidFill>
              <a:schemeClr val="lt1"/>
            </a:solidFill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ED7DE-3EB1-D699-6775-A49E4A240FC8}"/>
                </a:ext>
              </a:extLst>
            </p:cNvPr>
            <p:cNvGrpSpPr/>
            <p:nvPr/>
          </p:nvGrpSpPr>
          <p:grpSpPr>
            <a:xfrm>
              <a:off x="8370838" y="2031448"/>
              <a:ext cx="1156171" cy="1156171"/>
              <a:chOff x="8136166" y="1876782"/>
              <a:chExt cx="1156171" cy="115617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AB9FEEF-82F3-BEBC-415B-8532B9B67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6119" y="1922432"/>
                <a:ext cx="1026217" cy="107531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578E94-83FF-609E-6AE7-A9B19EEA7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166" y="1876782"/>
                <a:ext cx="1156171" cy="1156171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C6651D-976D-21F5-6369-C3FD8CC2AD15}"/>
                </a:ext>
              </a:extLst>
            </p:cNvPr>
            <p:cNvSpPr/>
            <p:nvPr/>
          </p:nvSpPr>
          <p:spPr>
            <a:xfrm>
              <a:off x="8751494" y="3699833"/>
              <a:ext cx="530088" cy="793167"/>
            </a:xfrm>
            <a:prstGeom prst="rect">
              <a:avLst/>
            </a:prstGeom>
            <a:solidFill>
              <a:srgbClr val="FFC000">
                <a:alpha val="33693"/>
              </a:srgbClr>
            </a:solidFill>
            <a:ln w="6350">
              <a:solidFill>
                <a:schemeClr val="tx1"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CAC179-7F7F-1272-2912-0823336F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3091" y="3948118"/>
              <a:ext cx="303583" cy="259157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867B7BD-8E86-A84C-E90A-4AE92755BA5F}"/>
                </a:ext>
              </a:extLst>
            </p:cNvPr>
            <p:cNvSpPr/>
            <p:nvPr/>
          </p:nvSpPr>
          <p:spPr>
            <a:xfrm rot="5400000">
              <a:off x="8769224" y="3349125"/>
              <a:ext cx="489348" cy="166419"/>
            </a:xfrm>
            <a:prstGeom prst="rightArrow">
              <a:avLst/>
            </a:prstGeom>
            <a:solidFill>
              <a:srgbClr val="FFC000">
                <a:alpha val="40000"/>
              </a:srgbClr>
            </a:solidFill>
            <a:ln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AE5047-93E4-049C-0114-9B25C893D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84416" y="5458265"/>
              <a:ext cx="1369384" cy="388333"/>
            </a:xfrm>
            <a:prstGeom prst="rect">
              <a:avLst/>
            </a:prstGeom>
            <a:solidFill>
              <a:schemeClr val="lt1"/>
            </a:solidFill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D53672F3-03CC-CE77-B43F-C9B074CEFE4B}"/>
                </a:ext>
              </a:extLst>
            </p:cNvPr>
            <p:cNvSpPr/>
            <p:nvPr/>
          </p:nvSpPr>
          <p:spPr>
            <a:xfrm rot="5400000">
              <a:off x="8766814" y="4708315"/>
              <a:ext cx="489348" cy="166419"/>
            </a:xfrm>
            <a:prstGeom prst="rightArrow">
              <a:avLst/>
            </a:prstGeom>
            <a:solidFill>
              <a:srgbClr val="FFC000">
                <a:alpha val="40000"/>
              </a:srgbClr>
            </a:solidFill>
            <a:ln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D7770B-75A4-C621-DC91-CF329F609F9D}"/>
                </a:ext>
              </a:extLst>
            </p:cNvPr>
            <p:cNvCxnSpPr>
              <a:cxnSpLocks/>
            </p:cNvCxnSpPr>
            <p:nvPr/>
          </p:nvCxnSpPr>
          <p:spPr>
            <a:xfrm>
              <a:off x="7612279" y="3279560"/>
              <a:ext cx="1669303" cy="430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BECC144-B71B-4021-3B3B-8ABF649224DF}"/>
                </a:ext>
              </a:extLst>
            </p:cNvPr>
            <p:cNvCxnSpPr>
              <a:cxnSpLocks/>
            </p:cNvCxnSpPr>
            <p:nvPr/>
          </p:nvCxnSpPr>
          <p:spPr>
            <a:xfrm>
              <a:off x="6205726" y="3279560"/>
              <a:ext cx="2554864" cy="424353"/>
            </a:xfrm>
            <a:prstGeom prst="line">
              <a:avLst/>
            </a:prstGeom>
            <a:ln>
              <a:solidFill>
                <a:schemeClr val="tx1">
                  <a:alpha val="2549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326B36-0A38-A1B5-2584-5F29BDD7E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5726" y="4497080"/>
              <a:ext cx="2542243" cy="355393"/>
            </a:xfrm>
            <a:prstGeom prst="line">
              <a:avLst/>
            </a:prstGeom>
            <a:ln>
              <a:solidFill>
                <a:schemeClr val="tx1">
                  <a:alpha val="2549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B6E5A8-EFAD-B630-4E3C-C64E086DE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2279" y="4492706"/>
              <a:ext cx="1669303" cy="368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9F9DFC-1BCF-E918-0086-BA56BCA0AC3C}"/>
                </a:ext>
              </a:extLst>
            </p:cNvPr>
            <p:cNvSpPr/>
            <p:nvPr/>
          </p:nvSpPr>
          <p:spPr>
            <a:xfrm>
              <a:off x="6212849" y="3279560"/>
              <a:ext cx="1399430" cy="15843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B975168-35EF-E797-0663-1F63A7428D9F}"/>
                </a:ext>
              </a:extLst>
            </p:cNvPr>
            <p:cNvGrpSpPr/>
            <p:nvPr/>
          </p:nvGrpSpPr>
          <p:grpSpPr>
            <a:xfrm>
              <a:off x="8433402" y="5074642"/>
              <a:ext cx="1156171" cy="1156171"/>
              <a:chOff x="6714718" y="5059603"/>
              <a:chExt cx="1156171" cy="115617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58B539B-2220-9A58-B6C7-BA7884FFAA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6427"/>
              <a:stretch/>
            </p:blipFill>
            <p:spPr>
              <a:xfrm>
                <a:off x="6841253" y="5138941"/>
                <a:ext cx="973978" cy="996905"/>
              </a:xfrm>
              <a:prstGeom prst="rect">
                <a:avLst/>
              </a:prstGeom>
              <a:ln w="15875">
                <a:noFill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F6AAC71-547B-ED9D-BA52-A908449B6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4718" y="5059603"/>
                <a:ext cx="1156171" cy="1156171"/>
              </a:xfrm>
              <a:prstGeom prst="rect">
                <a:avLst/>
              </a:prstGeom>
            </p:spPr>
          </p:pic>
        </p:grp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5022A8D-D05C-2ABB-FA9E-8305DE0D2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42576" t="28039" r="37857" b="40787"/>
            <a:stretch/>
          </p:blipFill>
          <p:spPr>
            <a:xfrm rot="5400000">
              <a:off x="6191612" y="3504444"/>
              <a:ext cx="1520836" cy="12518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C50134-9B1C-BFD5-DAA1-F3ACE27AE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-6488" r="68133" b="-3"/>
            <a:stretch/>
          </p:blipFill>
          <p:spPr>
            <a:xfrm rot="5400000">
              <a:off x="3768454" y="3993032"/>
              <a:ext cx="748689" cy="162294"/>
            </a:xfrm>
            <a:prstGeom prst="rect">
              <a:avLst/>
            </a:prstGeom>
          </p:spPr>
        </p:pic>
        <p:sp>
          <p:nvSpPr>
            <p:cNvPr id="26" name="Trapezium 6">
              <a:extLst>
                <a:ext uri="{FF2B5EF4-FFF2-40B4-BE49-F238E27FC236}">
                  <a16:creationId xmlns:a16="http://schemas.microsoft.com/office/drawing/2014/main" id="{E14274C0-34FE-FE46-3A6B-89870B35A11E}"/>
                </a:ext>
              </a:extLst>
            </p:cNvPr>
            <p:cNvSpPr/>
            <p:nvPr/>
          </p:nvSpPr>
          <p:spPr>
            <a:xfrm rot="5400000" flipV="1">
              <a:off x="4199244" y="3646009"/>
              <a:ext cx="1395215" cy="843106"/>
            </a:xfrm>
            <a:prstGeom prst="trapezoid">
              <a:avLst>
                <a:gd name="adj" fmla="val 39177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7CE0983-1C93-32A7-6B74-0CC7FA142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25122" y="3911083"/>
              <a:ext cx="185457" cy="31295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C1428BB-62F8-9404-F66D-F3F0411B8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10183" y="3922592"/>
              <a:ext cx="602765" cy="289938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857969F-F499-5669-D260-2357CCF1E7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37" y="3921562"/>
            <a:ext cx="1085337" cy="20652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7A73244-BDBF-4A65-A8A1-08578B8815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26" y="4417853"/>
            <a:ext cx="1133970" cy="1187125"/>
          </a:xfrm>
          <a:prstGeom prst="rect">
            <a:avLst/>
          </a:prstGeom>
        </p:spPr>
      </p:pic>
      <p:sp>
        <p:nvSpPr>
          <p:cNvPr id="40" name="Trapezium 6">
            <a:extLst>
              <a:ext uri="{FF2B5EF4-FFF2-40B4-BE49-F238E27FC236}">
                <a16:creationId xmlns:a16="http://schemas.microsoft.com/office/drawing/2014/main" id="{7CB7C2A5-7872-8A42-8F1B-42A064290ED8}"/>
              </a:ext>
            </a:extLst>
          </p:cNvPr>
          <p:cNvSpPr/>
          <p:nvPr/>
        </p:nvSpPr>
        <p:spPr>
          <a:xfrm rot="5400000">
            <a:off x="1895055" y="4820623"/>
            <a:ext cx="952592" cy="461398"/>
          </a:xfrm>
          <a:prstGeom prst="trapezoid">
            <a:avLst>
              <a:gd name="adj" fmla="val 39177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7F6F0C8-41D1-6FE8-B37B-687FC906C8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4351" y="4997936"/>
            <a:ext cx="1334304" cy="22823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0983C0-07DE-E6C3-3F63-5B1469E21AD2}"/>
              </a:ext>
            </a:extLst>
          </p:cNvPr>
          <p:cNvCxnSpPr>
            <a:cxnSpLocks/>
          </p:cNvCxnSpPr>
          <p:nvPr/>
        </p:nvCxnSpPr>
        <p:spPr>
          <a:xfrm flipV="1">
            <a:off x="4390141" y="4997936"/>
            <a:ext cx="572557" cy="91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89EC46BC-01A4-D422-040B-40FD63D433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5279" y="2855964"/>
            <a:ext cx="9621441" cy="411418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9021D39-F5DC-845E-FB26-A69D22304405}"/>
              </a:ext>
            </a:extLst>
          </p:cNvPr>
          <p:cNvSpPr txBox="1">
            <a:spLocks/>
          </p:cNvSpPr>
          <p:nvPr/>
        </p:nvSpPr>
        <p:spPr>
          <a:xfrm>
            <a:off x="838200" y="3733180"/>
            <a:ext cx="3272183" cy="312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 dirty="0"/>
              <a:t>Point </a:t>
            </a:r>
            <a:r>
              <a:rPr lang="es-ES" sz="1600" dirty="0" err="1"/>
              <a:t>Convolutional</a:t>
            </a:r>
            <a:r>
              <a:rPr lang="es-ES" sz="1600" dirty="0"/>
              <a:t> </a:t>
            </a:r>
            <a:r>
              <a:rPr lang="es-ES" sz="1600" dirty="0" err="1"/>
              <a:t>encoder</a:t>
            </a:r>
            <a:r>
              <a:rPr lang="es-ES" sz="1600" dirty="0"/>
              <a:t> [14]</a:t>
            </a:r>
            <a:endParaRPr lang="en-US" sz="1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9C0256-00F8-2DFE-3B49-5A1D14F703B9}"/>
              </a:ext>
            </a:extLst>
          </p:cNvPr>
          <p:cNvCxnSpPr>
            <a:cxnSpLocks/>
          </p:cNvCxnSpPr>
          <p:nvPr/>
        </p:nvCxnSpPr>
        <p:spPr>
          <a:xfrm>
            <a:off x="2315771" y="4071110"/>
            <a:ext cx="0" cy="4627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0663F8-0B5A-4021-3E6D-2F88C460AA22}"/>
              </a:ext>
            </a:extLst>
          </p:cNvPr>
          <p:cNvSpPr txBox="1"/>
          <p:nvPr/>
        </p:nvSpPr>
        <p:spPr>
          <a:xfrm>
            <a:off x="-99888" y="6260042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[14] (Wu et al., 2019)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154E09-7BF1-C9A8-1505-467BF1CA7D32}"/>
              </a:ext>
            </a:extLst>
          </p:cNvPr>
          <p:cNvCxnSpPr>
            <a:cxnSpLocks/>
          </p:cNvCxnSpPr>
          <p:nvPr/>
        </p:nvCxnSpPr>
        <p:spPr>
          <a:xfrm flipV="1">
            <a:off x="7537599" y="4779899"/>
            <a:ext cx="514040" cy="297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A697AA-30A7-5ED4-6D57-600B678977CF}"/>
              </a:ext>
            </a:extLst>
          </p:cNvPr>
          <p:cNvCxnSpPr>
            <a:cxnSpLocks/>
          </p:cNvCxnSpPr>
          <p:nvPr/>
        </p:nvCxnSpPr>
        <p:spPr>
          <a:xfrm>
            <a:off x="7534659" y="5074315"/>
            <a:ext cx="495114" cy="2575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73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DAEB9A2D-57B4-0A4B-B746-93F86319B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593" y="5800831"/>
            <a:ext cx="680507" cy="680507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05D6FB7-12D9-B775-6B8A-700DC9C27306}"/>
              </a:ext>
            </a:extLst>
          </p:cNvPr>
          <p:cNvCxnSpPr>
            <a:cxnSpLocks/>
          </p:cNvCxnSpPr>
          <p:nvPr/>
        </p:nvCxnSpPr>
        <p:spPr>
          <a:xfrm flipV="1">
            <a:off x="8876983" y="5333591"/>
            <a:ext cx="592351" cy="29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7147880-4173-CB30-74BD-90580B7E3902}"/>
              </a:ext>
            </a:extLst>
          </p:cNvPr>
          <p:cNvCxnSpPr>
            <a:cxnSpLocks/>
          </p:cNvCxnSpPr>
          <p:nvPr/>
        </p:nvCxnSpPr>
        <p:spPr>
          <a:xfrm flipV="1">
            <a:off x="8784986" y="5411949"/>
            <a:ext cx="614541" cy="63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A5892AA-DA87-6D14-A6DB-8BCCF3C31BAF}"/>
              </a:ext>
            </a:extLst>
          </p:cNvPr>
          <p:cNvSpPr/>
          <p:nvPr/>
        </p:nvSpPr>
        <p:spPr>
          <a:xfrm>
            <a:off x="7922838" y="4280617"/>
            <a:ext cx="955470" cy="1081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F7320699-3406-D7C9-2611-DC04D8E0D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76" t="28039" r="37857" b="40787"/>
          <a:stretch/>
        </p:blipFill>
        <p:spPr>
          <a:xfrm rot="5400000">
            <a:off x="7873958" y="4808955"/>
            <a:ext cx="1038361" cy="85471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2B5335F-96A5-E3EE-C858-D5D2615E0E27}"/>
              </a:ext>
            </a:extLst>
          </p:cNvPr>
          <p:cNvGrpSpPr/>
          <p:nvPr/>
        </p:nvGrpSpPr>
        <p:grpSpPr>
          <a:xfrm>
            <a:off x="7823664" y="4392831"/>
            <a:ext cx="955470" cy="1100078"/>
            <a:chOff x="6102490" y="4955989"/>
            <a:chExt cx="955470" cy="110007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63E00A3-8109-FFD0-86B0-00E7E7980991}"/>
                </a:ext>
              </a:extLst>
            </p:cNvPr>
            <p:cNvSpPr/>
            <p:nvPr/>
          </p:nvSpPr>
          <p:spPr>
            <a:xfrm>
              <a:off x="6102490" y="4955989"/>
              <a:ext cx="955470" cy="1081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CD1E4A23-126B-69D4-5FC9-85668EFC6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2576" t="28039" r="37857" b="40787"/>
            <a:stretch/>
          </p:blipFill>
          <p:spPr>
            <a:xfrm rot="5400000">
              <a:off x="6087990" y="5109530"/>
              <a:ext cx="1038361" cy="854714"/>
            </a:xfrm>
            <a:prstGeom prst="rect">
              <a:avLst/>
            </a:prstGeom>
          </p:spPr>
        </p:pic>
      </p:grpSp>
      <p:sp>
        <p:nvSpPr>
          <p:cNvPr id="45" name="Trapezium 6">
            <a:extLst>
              <a:ext uri="{FF2B5EF4-FFF2-40B4-BE49-F238E27FC236}">
                <a16:creationId xmlns:a16="http://schemas.microsoft.com/office/drawing/2014/main" id="{5C0342F8-30CB-2DEC-EB3C-D35502861AEB}"/>
              </a:ext>
            </a:extLst>
          </p:cNvPr>
          <p:cNvSpPr/>
          <p:nvPr/>
        </p:nvSpPr>
        <p:spPr>
          <a:xfrm rot="5400000" flipV="1">
            <a:off x="6538331" y="4508957"/>
            <a:ext cx="952592" cy="575636"/>
          </a:xfrm>
          <a:prstGeom prst="trapezoid">
            <a:avLst>
              <a:gd name="adj" fmla="val 39177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ium 6">
            <a:extLst>
              <a:ext uri="{FF2B5EF4-FFF2-40B4-BE49-F238E27FC236}">
                <a16:creationId xmlns:a16="http://schemas.microsoft.com/office/drawing/2014/main" id="{E14A0041-1297-7BFB-05C8-103A4330B238}"/>
              </a:ext>
            </a:extLst>
          </p:cNvPr>
          <p:cNvSpPr/>
          <p:nvPr/>
        </p:nvSpPr>
        <p:spPr>
          <a:xfrm rot="5400000" flipV="1">
            <a:off x="6454264" y="4628718"/>
            <a:ext cx="952592" cy="575636"/>
          </a:xfrm>
          <a:prstGeom prst="trapezoid">
            <a:avLst>
              <a:gd name="adj" fmla="val 39177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739EB0-347C-9CA8-C545-2463E4C0B1AF}"/>
              </a:ext>
            </a:extLst>
          </p:cNvPr>
          <p:cNvGrpSpPr/>
          <p:nvPr/>
        </p:nvGrpSpPr>
        <p:grpSpPr>
          <a:xfrm>
            <a:off x="6267312" y="3650857"/>
            <a:ext cx="5086487" cy="2887382"/>
            <a:chOff x="4061653" y="2031448"/>
            <a:chExt cx="7449933" cy="42290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27C56C-EE49-F56B-4C2C-C9FB973D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50130" y="2378269"/>
              <a:ext cx="1661456" cy="462529"/>
            </a:xfrm>
            <a:prstGeom prst="rect">
              <a:avLst/>
            </a:prstGeom>
            <a:solidFill>
              <a:schemeClr val="lt1"/>
            </a:solidFill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4ED7DE-3EB1-D699-6775-A49E4A240FC8}"/>
                </a:ext>
              </a:extLst>
            </p:cNvPr>
            <p:cNvGrpSpPr/>
            <p:nvPr/>
          </p:nvGrpSpPr>
          <p:grpSpPr>
            <a:xfrm>
              <a:off x="8370845" y="2031448"/>
              <a:ext cx="1156171" cy="1156171"/>
              <a:chOff x="8136166" y="1876782"/>
              <a:chExt cx="1156171" cy="115617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AB9FEEF-82F3-BEBC-415B-8532B9B67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6119" y="1922432"/>
                <a:ext cx="1026217" cy="107531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578E94-83FF-609E-6AE7-A9B19EEA7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6166" y="1876782"/>
                <a:ext cx="1156171" cy="1156171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C6651D-976D-21F5-6369-C3FD8CC2AD15}"/>
                </a:ext>
              </a:extLst>
            </p:cNvPr>
            <p:cNvSpPr/>
            <p:nvPr/>
          </p:nvSpPr>
          <p:spPr>
            <a:xfrm>
              <a:off x="8751501" y="3699834"/>
              <a:ext cx="530088" cy="793167"/>
            </a:xfrm>
            <a:prstGeom prst="rect">
              <a:avLst/>
            </a:prstGeom>
            <a:solidFill>
              <a:srgbClr val="FFC000">
                <a:alpha val="33693"/>
              </a:srgbClr>
            </a:solidFill>
            <a:ln w="6350">
              <a:solidFill>
                <a:schemeClr val="tx1"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867B7BD-8E86-A84C-E90A-4AE92755BA5F}"/>
                </a:ext>
              </a:extLst>
            </p:cNvPr>
            <p:cNvSpPr/>
            <p:nvPr/>
          </p:nvSpPr>
          <p:spPr>
            <a:xfrm rot="5400000">
              <a:off x="8769232" y="3349125"/>
              <a:ext cx="489349" cy="166420"/>
            </a:xfrm>
            <a:prstGeom prst="rightArrow">
              <a:avLst/>
            </a:prstGeom>
            <a:solidFill>
              <a:srgbClr val="FFC000">
                <a:alpha val="40000"/>
              </a:srgbClr>
            </a:solidFill>
            <a:ln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AE5047-93E4-049C-0114-9B25C893D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84424" y="5458264"/>
              <a:ext cx="1369385" cy="388333"/>
            </a:xfrm>
            <a:prstGeom prst="rect">
              <a:avLst/>
            </a:prstGeom>
            <a:solidFill>
              <a:schemeClr val="lt1"/>
            </a:solidFill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D53672F3-03CC-CE77-B43F-C9B074CEFE4B}"/>
                </a:ext>
              </a:extLst>
            </p:cNvPr>
            <p:cNvSpPr/>
            <p:nvPr/>
          </p:nvSpPr>
          <p:spPr>
            <a:xfrm rot="5400000">
              <a:off x="8766821" y="4708315"/>
              <a:ext cx="489349" cy="166420"/>
            </a:xfrm>
            <a:prstGeom prst="rightArrow">
              <a:avLst/>
            </a:prstGeom>
            <a:solidFill>
              <a:srgbClr val="FFC000">
                <a:alpha val="40000"/>
              </a:srgbClr>
            </a:solidFill>
            <a:ln>
              <a:solidFill>
                <a:schemeClr val="tx1">
                  <a:alpha val="5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D7770B-75A4-C621-DC91-CF329F609F9D}"/>
                </a:ext>
              </a:extLst>
            </p:cNvPr>
            <p:cNvCxnSpPr>
              <a:cxnSpLocks/>
            </p:cNvCxnSpPr>
            <p:nvPr/>
          </p:nvCxnSpPr>
          <p:spPr>
            <a:xfrm>
              <a:off x="7612286" y="3279560"/>
              <a:ext cx="925260" cy="6708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B6E5A8-EFAD-B630-4E3C-C64E086DE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2286" y="4740619"/>
              <a:ext cx="925260" cy="120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9F9DFC-1BCF-E918-0086-BA56BCA0AC3C}"/>
                </a:ext>
              </a:extLst>
            </p:cNvPr>
            <p:cNvSpPr/>
            <p:nvPr/>
          </p:nvSpPr>
          <p:spPr>
            <a:xfrm>
              <a:off x="6212855" y="3279560"/>
              <a:ext cx="1399431" cy="1584305"/>
            </a:xfrm>
            <a:prstGeom prst="rect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F6AAC71-547B-ED9D-BA52-A908449B6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1677" y="5104284"/>
              <a:ext cx="1156171" cy="1156171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5022A8D-D05C-2ABB-FA9E-8305DE0D2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2576" t="28039" r="37857" b="40787"/>
            <a:stretch/>
          </p:blipFill>
          <p:spPr>
            <a:xfrm rot="5400000">
              <a:off x="6191618" y="3504445"/>
              <a:ext cx="1520837" cy="125185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C50134-9B1C-BFD5-DAA1-F3ACE27AE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-6488" r="68133" b="-3"/>
            <a:stretch/>
          </p:blipFill>
          <p:spPr>
            <a:xfrm rot="5400000">
              <a:off x="3768455" y="3993033"/>
              <a:ext cx="748689" cy="162294"/>
            </a:xfrm>
            <a:prstGeom prst="rect">
              <a:avLst/>
            </a:prstGeom>
          </p:spPr>
        </p:pic>
        <p:sp>
          <p:nvSpPr>
            <p:cNvPr id="26" name="Trapezium 6">
              <a:extLst>
                <a:ext uri="{FF2B5EF4-FFF2-40B4-BE49-F238E27FC236}">
                  <a16:creationId xmlns:a16="http://schemas.microsoft.com/office/drawing/2014/main" id="{E14274C0-34FE-FE46-3A6B-89870B35A11E}"/>
                </a:ext>
              </a:extLst>
            </p:cNvPr>
            <p:cNvSpPr/>
            <p:nvPr/>
          </p:nvSpPr>
          <p:spPr>
            <a:xfrm rot="5400000" flipV="1">
              <a:off x="4199244" y="3646009"/>
              <a:ext cx="1395215" cy="843106"/>
            </a:xfrm>
            <a:prstGeom prst="trapezoid">
              <a:avLst>
                <a:gd name="adj" fmla="val 39177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2A321-2A62-1666-AC04-3DE1B516C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incorporate a </a:t>
            </a:r>
            <a:r>
              <a:rPr lang="en-US" b="1" dirty="0"/>
              <a:t>Mixture of </a:t>
            </a:r>
            <a:r>
              <a:rPr lang="en-US" b="1" dirty="0" err="1"/>
              <a:t>HyperGenerators</a:t>
            </a:r>
            <a:r>
              <a:rPr lang="en-US" b="1" dirty="0"/>
              <a:t> </a:t>
            </a:r>
            <a:r>
              <a:rPr lang="en-US" dirty="0"/>
              <a:t>for increased flexibility.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99B9A-ED8A-8A2A-89C8-0A20BC08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46195-ED0D-664D-B43C-616151DB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857969F-F499-5669-D260-2357CCF1E7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37" y="3921566"/>
            <a:ext cx="1085337" cy="20652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7A73244-BDBF-4A65-A8A1-08578B8815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326" y="4417857"/>
            <a:ext cx="1133970" cy="1187125"/>
          </a:xfrm>
          <a:prstGeom prst="rect">
            <a:avLst/>
          </a:prstGeom>
        </p:spPr>
      </p:pic>
      <p:sp>
        <p:nvSpPr>
          <p:cNvPr id="40" name="Trapezium 6">
            <a:extLst>
              <a:ext uri="{FF2B5EF4-FFF2-40B4-BE49-F238E27FC236}">
                <a16:creationId xmlns:a16="http://schemas.microsoft.com/office/drawing/2014/main" id="{7CB7C2A5-7872-8A42-8F1B-42A064290ED8}"/>
              </a:ext>
            </a:extLst>
          </p:cNvPr>
          <p:cNvSpPr/>
          <p:nvPr/>
        </p:nvSpPr>
        <p:spPr>
          <a:xfrm rot="5400000">
            <a:off x="1895055" y="4820627"/>
            <a:ext cx="952592" cy="461398"/>
          </a:xfrm>
          <a:prstGeom prst="trapezoid">
            <a:avLst>
              <a:gd name="adj" fmla="val 39177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7F6F0C8-41D1-6FE8-B37B-687FC906C8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3071" y="4997940"/>
            <a:ext cx="1334304" cy="22823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0983C0-07DE-E6C3-3F63-5B1469E21AD2}"/>
              </a:ext>
            </a:extLst>
          </p:cNvPr>
          <p:cNvCxnSpPr>
            <a:cxnSpLocks/>
          </p:cNvCxnSpPr>
          <p:nvPr/>
        </p:nvCxnSpPr>
        <p:spPr>
          <a:xfrm flipV="1">
            <a:off x="4390141" y="4997940"/>
            <a:ext cx="572557" cy="91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23FE9D-9C7D-DDDC-1857-883BFCA6BF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6995" y="2418358"/>
            <a:ext cx="8304533" cy="125186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7B8E7C-4EB1-D84C-C5C6-8FBE198825BB}"/>
              </a:ext>
            </a:extLst>
          </p:cNvPr>
          <p:cNvSpPr/>
          <p:nvPr/>
        </p:nvSpPr>
        <p:spPr>
          <a:xfrm>
            <a:off x="9399573" y="4871405"/>
            <a:ext cx="361921" cy="541540"/>
          </a:xfrm>
          <a:prstGeom prst="rect">
            <a:avLst/>
          </a:prstGeom>
          <a:solidFill>
            <a:srgbClr val="FFC000">
              <a:alpha val="61970"/>
            </a:srgbClr>
          </a:solidFill>
          <a:ln w="6350">
            <a:solidFill>
              <a:schemeClr val="tx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4DCBE0-5678-B628-64A3-EE7050FD40E2}"/>
              </a:ext>
            </a:extLst>
          </p:cNvPr>
          <p:cNvSpPr/>
          <p:nvPr/>
        </p:nvSpPr>
        <p:spPr>
          <a:xfrm>
            <a:off x="9323255" y="4961015"/>
            <a:ext cx="361921" cy="541540"/>
          </a:xfrm>
          <a:prstGeom prst="rect">
            <a:avLst/>
          </a:prstGeom>
          <a:solidFill>
            <a:srgbClr val="FFC000">
              <a:alpha val="87000"/>
            </a:srgbClr>
          </a:solidFill>
          <a:ln w="12700">
            <a:solidFill>
              <a:schemeClr val="tx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383E546-6114-F81A-98B7-4351D6A79D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0923" y="5116753"/>
            <a:ext cx="222589" cy="21753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65B984-4F52-6A52-93F9-C5E96EE089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2280" y="4977350"/>
            <a:ext cx="288343" cy="213123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17FD84-39E0-4A0F-C44E-0E3C90FDA2AE}"/>
              </a:ext>
            </a:extLst>
          </p:cNvPr>
          <p:cNvCxnSpPr>
            <a:cxnSpLocks/>
          </p:cNvCxnSpPr>
          <p:nvPr/>
        </p:nvCxnSpPr>
        <p:spPr>
          <a:xfrm>
            <a:off x="8770969" y="4389368"/>
            <a:ext cx="628558" cy="479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7E38F4-0102-3C8B-9DEC-F8EA6819834C}"/>
              </a:ext>
            </a:extLst>
          </p:cNvPr>
          <p:cNvCxnSpPr>
            <a:cxnSpLocks/>
          </p:cNvCxnSpPr>
          <p:nvPr/>
        </p:nvCxnSpPr>
        <p:spPr>
          <a:xfrm>
            <a:off x="8872687" y="4282437"/>
            <a:ext cx="596647" cy="508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9E319C1E-C4A2-5ABB-775E-755C4EA94C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3337" y="4910117"/>
            <a:ext cx="253638" cy="26182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FF59C43-91BB-1E97-856C-E68D35FCAA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82658" y="3736404"/>
            <a:ext cx="291735" cy="213939"/>
          </a:xfrm>
          <a:prstGeom prst="rect">
            <a:avLst/>
          </a:prstGeom>
        </p:spPr>
      </p:pic>
      <p:sp>
        <p:nvSpPr>
          <p:cNvPr id="75" name="Google Shape;270;p34">
            <a:extLst>
              <a:ext uri="{FF2B5EF4-FFF2-40B4-BE49-F238E27FC236}">
                <a16:creationId xmlns:a16="http://schemas.microsoft.com/office/drawing/2014/main" id="{EFFF5E8F-FE7B-EE54-9CB0-E935C0C10419}"/>
              </a:ext>
            </a:extLst>
          </p:cNvPr>
          <p:cNvSpPr txBox="1">
            <a:spLocks/>
          </p:cNvSpPr>
          <p:nvPr/>
        </p:nvSpPr>
        <p:spPr>
          <a:xfrm>
            <a:off x="7201867" y="3607389"/>
            <a:ext cx="1191271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solidFill>
                  <a:schemeClr val="tx1"/>
                </a:solidFill>
                <a:latin typeface="LM Roman 12" pitchFamily="2" charset="77"/>
                <a:cs typeface="Latha" panose="020B0604020202020204" pitchFamily="34" charset="0"/>
              </a:rPr>
              <a:t>component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1BDC27-DEA7-F498-8AE3-730A492DA07E}"/>
              </a:ext>
            </a:extLst>
          </p:cNvPr>
          <p:cNvCxnSpPr>
            <a:cxnSpLocks/>
          </p:cNvCxnSpPr>
          <p:nvPr/>
        </p:nvCxnSpPr>
        <p:spPr>
          <a:xfrm>
            <a:off x="7028525" y="4045548"/>
            <a:ext cx="0" cy="2866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D3BEBCD8-2513-7905-B4D4-F0601F0862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9439" y="2477416"/>
            <a:ext cx="2428897" cy="7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2A20-0F7D-B70F-EAAB-1184A25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D442-4DA0-D0B5-ECB8-D7D250BB1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incorporate a </a:t>
            </a:r>
            <a:r>
              <a:rPr lang="en-US" b="1" dirty="0"/>
              <a:t>Mixture of </a:t>
            </a:r>
            <a:r>
              <a:rPr lang="en-US" b="1" dirty="0" err="1"/>
              <a:t>HyperGenerators</a:t>
            </a:r>
            <a:r>
              <a:rPr lang="en-US" b="1" dirty="0"/>
              <a:t> </a:t>
            </a:r>
            <a:r>
              <a:rPr lang="en-US" dirty="0"/>
              <a:t>for increased flexibility.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431A4-0A7C-604D-B111-4FE8EA6F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F301E9-6AFF-CD5C-B074-808CBEAA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76516"/>
            <a:ext cx="7772400" cy="323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DA6CDE-ED82-FD02-1EFC-3DFD7A8E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267" y="913970"/>
            <a:ext cx="4520509" cy="251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6F2A20-0F7D-B70F-EAAB-1184A25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D442-4DA0-D0B5-ECB8-D7D250BB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271"/>
            <a:ext cx="5664200" cy="4082692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To alleviate the </a:t>
            </a:r>
            <a:r>
              <a:rPr lang="en-US" sz="2000" b="1" dirty="0"/>
              <a:t>holes</a:t>
            </a:r>
            <a:r>
              <a:rPr lang="en-US" sz="2000" dirty="0"/>
              <a:t> problem, similarly like Latent Diffusion models [15], we learn the prior as a planar Flow [16].</a:t>
            </a:r>
          </a:p>
          <a:p>
            <a:pPr algn="just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431A4-0A7C-604D-B111-4FE8EA6F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20485-026E-F303-9B03-DA436B24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8" y="3872940"/>
            <a:ext cx="7772400" cy="2268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51F15-FBB9-DD98-1119-5A2A41A05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545" y="4836306"/>
            <a:ext cx="1400319" cy="341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1DFA03-0983-204B-1E28-024C1537DC6D}"/>
              </a:ext>
            </a:extLst>
          </p:cNvPr>
          <p:cNvSpPr txBox="1"/>
          <p:nvPr/>
        </p:nvSpPr>
        <p:spPr>
          <a:xfrm>
            <a:off x="-99888" y="6260042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[15] (</a:t>
            </a:r>
            <a:r>
              <a:rPr lang="en-US" sz="1100" dirty="0" err="1">
                <a:latin typeface="LM Roman 12" pitchFamily="2" charset="77"/>
              </a:rPr>
              <a:t>Rombach</a:t>
            </a:r>
            <a:r>
              <a:rPr lang="en-US" sz="1100" dirty="0">
                <a:latin typeface="LM Roman 12" pitchFamily="2" charset="77"/>
              </a:rPr>
              <a:t> et al., 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5C1E0-039E-64AD-2109-23D782CA5CDB}"/>
              </a:ext>
            </a:extLst>
          </p:cNvPr>
          <p:cNvSpPr txBox="1"/>
          <p:nvPr/>
        </p:nvSpPr>
        <p:spPr>
          <a:xfrm>
            <a:off x="1715849" y="6260042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[16] (Rezende et al., 2015)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147023-77A5-ACEE-C479-F08AC50C6A09}"/>
              </a:ext>
            </a:extLst>
          </p:cNvPr>
          <p:cNvSpPr/>
          <p:nvPr/>
        </p:nvSpPr>
        <p:spPr>
          <a:xfrm>
            <a:off x="7857534" y="4256690"/>
            <a:ext cx="460353" cy="302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E560-6C78-DCEB-00D0-A6DEEE04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1788187E-1B68-A745-30F8-F50C53987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024" y="2242377"/>
            <a:ext cx="4689635" cy="23988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CEC05-1546-BAD2-0AC9-85250973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A collage of different colored objects&#10;&#10;Description automatically generated">
            <a:extLst>
              <a:ext uri="{FF2B5EF4-FFF2-40B4-BE49-F238E27FC236}">
                <a16:creationId xmlns:a16="http://schemas.microsoft.com/office/drawing/2014/main" id="{5C4D026E-A9ED-0808-1316-15676EE19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42" y="2290555"/>
            <a:ext cx="4689635" cy="2406740"/>
          </a:xfrm>
          <a:prstGeom prst="rect">
            <a:avLst/>
          </a:prstGeom>
        </p:spPr>
      </p:pic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4FCD5B1B-F838-7D61-CE14-3B285986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22" y="4823380"/>
            <a:ext cx="7772400" cy="137783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A044FC-5F8C-5186-6939-F4EC31C99338}"/>
              </a:ext>
            </a:extLst>
          </p:cNvPr>
          <p:cNvSpPr txBox="1">
            <a:spLocks/>
          </p:cNvSpPr>
          <p:nvPr/>
        </p:nvSpPr>
        <p:spPr>
          <a:xfrm>
            <a:off x="838200" y="1568918"/>
            <a:ext cx="10515600" cy="460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achieve </a:t>
            </a:r>
            <a:r>
              <a:rPr lang="en-US" b="1" dirty="0"/>
              <a:t>comparable sampling quality </a:t>
            </a:r>
            <a:r>
              <a:rPr lang="en-US" dirty="0"/>
              <a:t>and diversity </a:t>
            </a:r>
            <a:r>
              <a:rPr lang="en-US" dirty="0" err="1"/>
              <a:t>wrt</a:t>
            </a:r>
            <a:r>
              <a:rPr lang="en-US" dirty="0"/>
              <a:t> baselines.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Google Deepmind: la IA que aprenderá de forma autónoma | Auto Bild España">
            <a:extLst>
              <a:ext uri="{FF2B5EF4-FFF2-40B4-BE49-F238E27FC236}">
                <a16:creationId xmlns:a16="http://schemas.microsoft.com/office/drawing/2014/main" id="{7456A2D5-9A41-9F76-92BA-A56595B8A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30" y="5369205"/>
            <a:ext cx="1123993" cy="67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3D74CE81-E0B3-70EC-7BB6-6496F1D52597}"/>
              </a:ext>
            </a:extLst>
          </p:cNvPr>
          <p:cNvSpPr/>
          <p:nvPr/>
        </p:nvSpPr>
        <p:spPr>
          <a:xfrm>
            <a:off x="1719595" y="5512297"/>
            <a:ext cx="99135" cy="40408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169FD-112E-E8ED-09C7-F76BC82BE095}"/>
              </a:ext>
            </a:extLst>
          </p:cNvPr>
          <p:cNvSpPr txBox="1"/>
          <p:nvPr/>
        </p:nvSpPr>
        <p:spPr>
          <a:xfrm>
            <a:off x="1808617" y="5452728"/>
            <a:ext cx="465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EA155-6461-B9C3-13A1-34AA65C6C6D1}"/>
              </a:ext>
            </a:extLst>
          </p:cNvPr>
          <p:cNvSpPr txBox="1"/>
          <p:nvPr/>
        </p:nvSpPr>
        <p:spPr>
          <a:xfrm>
            <a:off x="1793938" y="5658964"/>
            <a:ext cx="480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[18]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3360D-2DB1-2C5A-D3F3-C4BE94FF704A}"/>
              </a:ext>
            </a:extLst>
          </p:cNvPr>
          <p:cNvSpPr txBox="1"/>
          <p:nvPr/>
        </p:nvSpPr>
        <p:spPr>
          <a:xfrm>
            <a:off x="-99888" y="6260042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[17] (Dupont et al., 2022a)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2CE18-D290-D81C-4890-A3279AEAAFD5}"/>
              </a:ext>
            </a:extLst>
          </p:cNvPr>
          <p:cNvSpPr txBox="1"/>
          <p:nvPr/>
        </p:nvSpPr>
        <p:spPr>
          <a:xfrm>
            <a:off x="1657923" y="6260042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[18] (Dupont et al., 2022b)</a:t>
            </a:r>
          </a:p>
        </p:txBody>
      </p:sp>
    </p:spTree>
    <p:extLst>
      <p:ext uri="{BB962C8B-B14F-4D97-AF65-F5344CB8AC3E}">
        <p14:creationId xmlns:p14="http://schemas.microsoft.com/office/powerpoint/2010/main" val="4066214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C87276-892F-7FCF-C78F-00FD19E97609}"/>
              </a:ext>
            </a:extLst>
          </p:cNvPr>
          <p:cNvSpPr txBox="1">
            <a:spLocks/>
          </p:cNvSpPr>
          <p:nvPr/>
        </p:nvSpPr>
        <p:spPr>
          <a:xfrm>
            <a:off x="838200" y="1568918"/>
            <a:ext cx="10515600" cy="460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naturally generate samples with </a:t>
            </a:r>
            <a:r>
              <a:rPr lang="en-US" b="1" dirty="0"/>
              <a:t>any desired resolution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D6224-81EF-2867-057F-70BCE14E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D4B3-0182-9FAF-F7BA-D17D3BF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 descr="A collage of numbers and letters&#10;&#10;Description automatically generated">
            <a:extLst>
              <a:ext uri="{FF2B5EF4-FFF2-40B4-BE49-F238E27FC236}">
                <a16:creationId xmlns:a16="http://schemas.microsoft.com/office/drawing/2014/main" id="{59E36596-8EA0-A6F0-37E1-312BDC6D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7116"/>
            <a:ext cx="5633666" cy="3311013"/>
          </a:xfrm>
          <a:prstGeom prst="rect">
            <a:avLst/>
          </a:prstGeom>
        </p:spPr>
      </p:pic>
      <p:pic>
        <p:nvPicPr>
          <p:cNvPr id="12" name="Content Placeholder 11" descr="A collage of numbers and symbols&#10;&#10;Description automatically generated">
            <a:extLst>
              <a:ext uri="{FF2B5EF4-FFF2-40B4-BE49-F238E27FC236}">
                <a16:creationId xmlns:a16="http://schemas.microsoft.com/office/drawing/2014/main" id="{327E9C43-8920-8B4C-D35E-539C79042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988" y="2366481"/>
            <a:ext cx="5220576" cy="2972436"/>
          </a:xfrm>
        </p:spPr>
      </p:pic>
      <p:pic>
        <p:nvPicPr>
          <p:cNvPr id="15" name="Picture 14" descr="A collage of numbers and letters&#10;&#10;Description automatically generated">
            <a:extLst>
              <a:ext uri="{FF2B5EF4-FFF2-40B4-BE49-F238E27FC236}">
                <a16:creationId xmlns:a16="http://schemas.microsoft.com/office/drawing/2014/main" id="{33B84586-6884-6BA0-7A2F-67D3E0CEC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83"/>
          <a:stretch/>
        </p:blipFill>
        <p:spPr>
          <a:xfrm>
            <a:off x="86468" y="5338917"/>
            <a:ext cx="5633666" cy="33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3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6224-81EF-2867-057F-70BCE14E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D4B3-0182-9FAF-F7BA-D17D3BF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D3A38-09E3-0968-98BA-2E66D42DA2A0}"/>
              </a:ext>
            </a:extLst>
          </p:cNvPr>
          <p:cNvSpPr txBox="1">
            <a:spLocks/>
          </p:cNvSpPr>
          <p:nvPr/>
        </p:nvSpPr>
        <p:spPr>
          <a:xfrm>
            <a:off x="838200" y="1568918"/>
            <a:ext cx="10515600" cy="460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method allows for </a:t>
            </a:r>
            <a:r>
              <a:rPr lang="en-US" b="1" dirty="0"/>
              <a:t>efficient conditional generation via inference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Content Placeholder 12" descr="A collage of a person and person&#10;&#10;Description automatically generated">
            <a:extLst>
              <a:ext uri="{FF2B5EF4-FFF2-40B4-BE49-F238E27FC236}">
                <a16:creationId xmlns:a16="http://schemas.microsoft.com/office/drawing/2014/main" id="{08EBF3E2-8B1A-032C-BE93-29B578BA9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50" y="2333293"/>
            <a:ext cx="5315933" cy="1886953"/>
          </a:xfrm>
        </p:spPr>
      </p:pic>
      <p:pic>
        <p:nvPicPr>
          <p:cNvPr id="16" name="Picture 15" descr="A collage of two people&#10;&#10;Description automatically generated">
            <a:extLst>
              <a:ext uri="{FF2B5EF4-FFF2-40B4-BE49-F238E27FC236}">
                <a16:creationId xmlns:a16="http://schemas.microsoft.com/office/drawing/2014/main" id="{60099EEE-E5D3-E24A-AF3D-9A2B47A0F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753" y="2333293"/>
            <a:ext cx="5379605" cy="1886953"/>
          </a:xfrm>
          <a:prstGeom prst="rect">
            <a:avLst/>
          </a:prstGeom>
        </p:spPr>
      </p:pic>
      <p:pic>
        <p:nvPicPr>
          <p:cNvPr id="18" name="Picture 17" descr="A collage of different colored objects&#10;&#10;Description automatically generated">
            <a:extLst>
              <a:ext uri="{FF2B5EF4-FFF2-40B4-BE49-F238E27FC236}">
                <a16:creationId xmlns:a16="http://schemas.microsoft.com/office/drawing/2014/main" id="{187A8A86-43E4-8CB1-D969-4D71FE71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9" y="4220246"/>
            <a:ext cx="5452019" cy="2162447"/>
          </a:xfrm>
          <a:prstGeom prst="rect">
            <a:avLst/>
          </a:prstGeom>
        </p:spPr>
      </p:pic>
      <p:pic>
        <p:nvPicPr>
          <p:cNvPr id="20" name="Picture 19" descr="A collage of different colored objects&#10;&#10;Description automatically generated">
            <a:extLst>
              <a:ext uri="{FF2B5EF4-FFF2-40B4-BE49-F238E27FC236}">
                <a16:creationId xmlns:a16="http://schemas.microsoft.com/office/drawing/2014/main" id="{70704BA7-7B77-2D3B-6B1E-6BB80F1E6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855" y="4220246"/>
            <a:ext cx="5315932" cy="22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6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D3A38-09E3-0968-98BA-2E66D42DA2A0}"/>
              </a:ext>
            </a:extLst>
          </p:cNvPr>
          <p:cNvSpPr txBox="1">
            <a:spLocks/>
          </p:cNvSpPr>
          <p:nvPr/>
        </p:nvSpPr>
        <p:spPr>
          <a:xfrm>
            <a:off x="838200" y="1568918"/>
            <a:ext cx="10515600" cy="460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method allows for </a:t>
            </a:r>
            <a:r>
              <a:rPr lang="en-US" b="1" dirty="0"/>
              <a:t>efficient conditional generation via inference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D6224-81EF-2867-057F-70BCE14E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D4B3-0182-9FAF-F7BA-D17D3BF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ontent Placeholder 5" descr="A yellow and purple globes with text&#10;&#10;Description automatically generated">
            <a:extLst>
              <a:ext uri="{FF2B5EF4-FFF2-40B4-BE49-F238E27FC236}">
                <a16:creationId xmlns:a16="http://schemas.microsoft.com/office/drawing/2014/main" id="{5D565C9C-F2E3-CF80-5E8F-6E74B28D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21" y="2559616"/>
            <a:ext cx="5176958" cy="305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25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D3A38-09E3-0968-98BA-2E66D42DA2A0}"/>
              </a:ext>
            </a:extLst>
          </p:cNvPr>
          <p:cNvSpPr txBox="1">
            <a:spLocks/>
          </p:cNvSpPr>
          <p:nvPr/>
        </p:nvSpPr>
        <p:spPr>
          <a:xfrm>
            <a:off x="838200" y="1568918"/>
            <a:ext cx="10515600" cy="460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achieve a 7-</a:t>
            </a:r>
            <a:r>
              <a:rPr lang="en-US" b="1" dirty="0"/>
              <a:t>11 times faster inference than the alternative</a:t>
            </a:r>
            <a:r>
              <a:rPr lang="en-US" dirty="0"/>
              <a:t>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D6224-81EF-2867-057F-70BCE14E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D4B3-0182-9FAF-F7BA-D17D3BF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7B66BE66-B8B2-C526-7B4E-C1543956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522" y="2594951"/>
            <a:ext cx="7858955" cy="2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3D78-2E71-CF61-47DB-A5EB4EB6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763C-9DC0-BFAC-1CE6-864FB990A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Thanks to </a:t>
            </a:r>
            <a:r>
              <a:rPr lang="en-US" b="1" dirty="0">
                <a:solidFill>
                  <a:srgbClr val="000000"/>
                </a:solidFill>
                <a:effectLst/>
              </a:rPr>
              <a:t>learning distributions of functions</a:t>
            </a:r>
            <a:r>
              <a:rPr lang="en-US" dirty="0">
                <a:solidFill>
                  <a:srgbClr val="000000"/>
                </a:solidFill>
                <a:effectLst/>
              </a:rPr>
              <a:t>, our proposed </a:t>
            </a:r>
            <a:r>
              <a:rPr lang="en-US" b="1" dirty="0">
                <a:solidFill>
                  <a:srgbClr val="000000"/>
                </a:solidFill>
                <a:effectLst/>
              </a:rPr>
              <a:t>VAMoH</a:t>
            </a:r>
            <a:r>
              <a:rPr lang="en-US" dirty="0">
                <a:solidFill>
                  <a:srgbClr val="000000"/>
                </a:solidFill>
                <a:effectLst/>
              </a:rPr>
              <a:t> can:</a:t>
            </a:r>
            <a:br>
              <a:rPr lang="en-US" dirty="0">
                <a:solidFill>
                  <a:srgbClr val="000000"/>
                </a:solidFill>
                <a:effectLst/>
              </a:rPr>
            </a:br>
            <a:endParaRPr lang="en-US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effectLst/>
              </a:rPr>
              <a:t>“Sample” neural networks for generating new functions.</a:t>
            </a:r>
            <a:br>
              <a:rPr lang="en-US" dirty="0">
                <a:solidFill>
                  <a:srgbClr val="000000"/>
                </a:solidFill>
                <a:effectLst/>
              </a:rPr>
            </a:b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Infer</a:t>
            </a:r>
            <a:r>
              <a:rPr lang="en-US" dirty="0">
                <a:solidFill>
                  <a:srgbClr val="000000"/>
                </a:solidFill>
                <a:effectLst/>
              </a:rPr>
              <a:t> the la</a:t>
            </a:r>
            <a:r>
              <a:rPr lang="en-US" b="1" dirty="0">
                <a:solidFill>
                  <a:srgbClr val="000000"/>
                </a:solidFill>
                <a:effectLst/>
              </a:rPr>
              <a:t>tent representation </a:t>
            </a:r>
            <a:r>
              <a:rPr lang="en-US" dirty="0">
                <a:solidFill>
                  <a:srgbClr val="000000"/>
                </a:solidFill>
                <a:effectLst/>
              </a:rPr>
              <a:t>of a neural network for conditionally generating data.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</a:rPr>
              <a:t>Use the same neural architecture independently of the nature of the data.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</a:rPr>
              <a:t>Easily perform the </a:t>
            </a:r>
            <a:r>
              <a:rPr lang="en-US" b="1" dirty="0">
                <a:solidFill>
                  <a:srgbClr val="000000"/>
                </a:solidFill>
                <a:effectLst/>
              </a:rPr>
              <a:t>conditional generation at any desired resolution</a:t>
            </a:r>
            <a:r>
              <a:rPr lang="en-US" dirty="0">
                <a:solidFill>
                  <a:srgbClr val="000000"/>
                </a:solidFill>
                <a:effectLst/>
              </a:rPr>
              <a:t>, while being:</a:t>
            </a:r>
          </a:p>
          <a:p>
            <a:pPr lvl="2">
              <a:buSzPct val="100000"/>
              <a:buFont typeface="Wingdings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effectLst/>
              </a:rPr>
              <a:t> Robust</a:t>
            </a:r>
            <a:r>
              <a:rPr lang="en-US" dirty="0">
                <a:solidFill>
                  <a:srgbClr val="000000"/>
                </a:solidFill>
                <a:effectLst/>
              </a:rPr>
              <a:t> to partially observed data.</a:t>
            </a:r>
          </a:p>
          <a:p>
            <a:pPr lvl="2">
              <a:buSzPct val="100000"/>
              <a:buFont typeface="Wingdings" pitchFamily="2" charset="2"/>
              <a:buChar char="ü"/>
            </a:pP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</a:rPr>
              <a:t>Expressive</a:t>
            </a:r>
            <a:r>
              <a:rPr lang="en-US" dirty="0">
                <a:solidFill>
                  <a:srgbClr val="000000"/>
                </a:solidFill>
                <a:effectLst/>
              </a:rPr>
              <a:t> for generating high-quality data.</a:t>
            </a:r>
          </a:p>
          <a:p>
            <a:pPr lvl="2">
              <a:buSzPct val="100000"/>
              <a:buFont typeface="Wingdings" pitchFamily="2" charset="2"/>
              <a:buChar char="ü"/>
            </a:pP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</a:rPr>
              <a:t>Efficient</a:t>
            </a:r>
            <a:r>
              <a:rPr lang="en-US" dirty="0">
                <a:solidFill>
                  <a:srgbClr val="000000"/>
                </a:solidFill>
                <a:effectLst/>
              </a:rPr>
              <a:t> in terms of inference.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47C3E-862F-5121-789B-3A58556D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1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2D55-B7FF-8CDF-6392-02E7CD41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A79E-409D-FA42-55E2-7CF8AE08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403" y="3804974"/>
            <a:ext cx="10086474" cy="40410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SzPts val="2000"/>
              <a:buNone/>
            </a:pPr>
            <a:r>
              <a:rPr lang="en" sz="1600" dirty="0" err="1"/>
              <a:t>Batuhan</a:t>
            </a:r>
            <a:r>
              <a:rPr lang="en" sz="1600" dirty="0"/>
              <a:t> Koyuncu</a:t>
            </a:r>
            <a:r>
              <a:rPr lang="en" sz="1600" baseline="30000" dirty="0"/>
              <a:t>1 </a:t>
            </a:r>
            <a:r>
              <a:rPr lang="en" sz="1600" dirty="0"/>
              <a:t>         </a:t>
            </a:r>
            <a:r>
              <a:rPr lang="en-GB" sz="1600" dirty="0"/>
              <a:t>Pablo Sánchez</a:t>
            </a:r>
            <a:r>
              <a:rPr lang="en" sz="1600" baseline="30000" dirty="0"/>
              <a:t>1,2</a:t>
            </a:r>
            <a:r>
              <a:rPr lang="en-GB" sz="1600" baseline="30000" dirty="0"/>
              <a:t> </a:t>
            </a:r>
            <a:r>
              <a:rPr lang="en-GB" sz="1600" dirty="0"/>
              <a:t>         Ignacio </a:t>
            </a:r>
            <a:r>
              <a:rPr lang="en-GB" sz="1600" dirty="0" err="1"/>
              <a:t>Peis</a:t>
            </a:r>
            <a:r>
              <a:rPr lang="en" sz="1600" baseline="30000" dirty="0"/>
              <a:t>3</a:t>
            </a:r>
            <a:r>
              <a:rPr lang="en-GB" sz="1600" baseline="30000" dirty="0"/>
              <a:t> </a:t>
            </a:r>
            <a:r>
              <a:rPr lang="en-GB" sz="1600" dirty="0"/>
              <a:t>        Pablo M. Olmos</a:t>
            </a:r>
            <a:r>
              <a:rPr lang="en" sz="1600" baseline="30000" dirty="0"/>
              <a:t>4</a:t>
            </a:r>
            <a:r>
              <a:rPr lang="en-GB" sz="1600" baseline="30000" dirty="0"/>
              <a:t> </a:t>
            </a:r>
            <a:r>
              <a:rPr lang="en-GB" sz="1600" dirty="0"/>
              <a:t>          Isabel Valera</a:t>
            </a:r>
            <a:r>
              <a:rPr lang="en" sz="1600" baseline="30000" dirty="0"/>
              <a:t>1,5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35D94-7602-82DD-B7FB-B1116392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12CA6-C521-1096-BF00-489C81430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"/>
          <a:stretch/>
        </p:blipFill>
        <p:spPr>
          <a:xfrm>
            <a:off x="1101403" y="1642482"/>
            <a:ext cx="9945190" cy="19419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654BA9-1E34-21E9-028A-6594F4B4440F}"/>
              </a:ext>
            </a:extLst>
          </p:cNvPr>
          <p:cNvSpPr txBox="1">
            <a:spLocks/>
          </p:cNvSpPr>
          <p:nvPr/>
        </p:nvSpPr>
        <p:spPr>
          <a:xfrm>
            <a:off x="660917" y="5098058"/>
            <a:ext cx="4411598" cy="1008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baseline="30000" dirty="0">
                <a:solidFill>
                  <a:srgbClr val="000000"/>
                </a:solidFill>
                <a:effectLst/>
              </a:rPr>
              <a:t>1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 University of Saarland</a:t>
            </a:r>
            <a:endParaRPr lang="en-GB" sz="160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baseline="30000" dirty="0">
                <a:solidFill>
                  <a:srgbClr val="000000"/>
                </a:solidFill>
                <a:effectLst/>
              </a:rPr>
              <a:t>2 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Max Planck Institute for Intelligent Systems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aseline="30000" dirty="0">
                <a:effectLst/>
              </a:rPr>
              <a:t>3</a:t>
            </a:r>
            <a:r>
              <a:rPr lang="en-GB" sz="1600" dirty="0"/>
              <a:t> Technical University of Denmark (DTU)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aseline="30000" dirty="0"/>
              <a:t>4 </a:t>
            </a:r>
            <a:r>
              <a:rPr lang="en-GB" sz="1600" dirty="0"/>
              <a:t>Universidad Carlos III de Madrid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baseline="30000" dirty="0">
                <a:solidFill>
                  <a:srgbClr val="000000"/>
                </a:solidFill>
                <a:effectLst/>
              </a:rPr>
              <a:t>5 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Max Planck Institute for Software Systems </a:t>
            </a:r>
            <a:endParaRPr lang="en-GB" sz="1600" dirty="0">
              <a:effectLst/>
            </a:endParaRPr>
          </a:p>
        </p:txBody>
      </p:sp>
      <p:pic>
        <p:nvPicPr>
          <p:cNvPr id="8" name="Picture 7" descr="A qr code with a head and colorful squares&#10;&#10;Description automatically generated">
            <a:extLst>
              <a:ext uri="{FF2B5EF4-FFF2-40B4-BE49-F238E27FC236}">
                <a16:creationId xmlns:a16="http://schemas.microsoft.com/office/drawing/2014/main" id="{9B5C26F1-4555-9F5A-2B1B-7B270517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93" y="4695095"/>
            <a:ext cx="1520854" cy="1525224"/>
          </a:xfrm>
          <a:prstGeom prst="rect">
            <a:avLst/>
          </a:prstGeom>
        </p:spPr>
      </p:pic>
      <p:pic>
        <p:nvPicPr>
          <p:cNvPr id="10" name="Picture 9" descr="A qr code with a cat&#10;&#10;Description automatically generated">
            <a:extLst>
              <a:ext uri="{FF2B5EF4-FFF2-40B4-BE49-F238E27FC236}">
                <a16:creationId xmlns:a16="http://schemas.microsoft.com/office/drawing/2014/main" id="{9486773D-F0D8-C378-3817-A4686336F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576" y="4695095"/>
            <a:ext cx="1525224" cy="152522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584B78-AC5B-BE07-4399-A762FA220711}"/>
              </a:ext>
            </a:extLst>
          </p:cNvPr>
          <p:cNvSpPr txBox="1">
            <a:spLocks/>
          </p:cNvSpPr>
          <p:nvPr/>
        </p:nvSpPr>
        <p:spPr>
          <a:xfrm>
            <a:off x="7681797" y="4368724"/>
            <a:ext cx="851845" cy="39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effectLst/>
              </a:rPr>
              <a:t>[Paper]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984C4C2-8EC2-1555-7A5D-F12AA71F785B}"/>
              </a:ext>
            </a:extLst>
          </p:cNvPr>
          <p:cNvSpPr txBox="1">
            <a:spLocks/>
          </p:cNvSpPr>
          <p:nvPr/>
        </p:nvSpPr>
        <p:spPr>
          <a:xfrm>
            <a:off x="10151305" y="4368724"/>
            <a:ext cx="851845" cy="39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effectLst/>
              </a:rPr>
              <a:t>[Code]</a:t>
            </a:r>
          </a:p>
        </p:txBody>
      </p:sp>
    </p:spTree>
    <p:extLst>
      <p:ext uri="{BB962C8B-B14F-4D97-AF65-F5344CB8AC3E}">
        <p14:creationId xmlns:p14="http://schemas.microsoft.com/office/powerpoint/2010/main" val="296444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02C6-3406-7ACA-739C-FCA7E94E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CC4E-4BD2-7A80-26C2-735AD248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/>
              <a:t>[1] 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Goodfellow, I.,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Pouget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-Abadie, J., Mirza, M., Xu, B.,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Warde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-Farley, D.,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Ozair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S., ...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Bengio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Y. (2014). Generative adversarial nets.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27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[2]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Kingma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D. P., &amp; Welling, M. (2013). Auto-encoding variational bayes. </a:t>
            </a:r>
            <a:r>
              <a:rPr lang="en-US" sz="15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 preprint arXiv:1312.6114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[3] Ho, J., Jain, A., &amp; </a:t>
            </a:r>
            <a:r>
              <a:rPr lang="en-US" sz="1500" dirty="0" err="1">
                <a:solidFill>
                  <a:srgbClr val="222222"/>
                </a:solidFill>
                <a:cs typeface="Latha" panose="020B0604020202020204" pitchFamily="34" charset="0"/>
              </a:rPr>
              <a:t>Abbeel</a:t>
            </a: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, P. (2020). Denoising diffusion probabilistic models. Advances in neural information processing systems, 33, 6840-6851.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[4] Song, Y., &amp; </a:t>
            </a:r>
            <a:r>
              <a:rPr lang="en-US" sz="1500" b="0" i="0" dirty="0" err="1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Ermon</a:t>
            </a:r>
            <a:r>
              <a:rPr lang="en-US" sz="1500" b="0" i="0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, S. (2019). Generative modeling by estimating gradients of the data distribution. </a:t>
            </a:r>
            <a:r>
              <a:rPr lang="en-US" sz="1500" b="0" i="1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Advances in neural information processing systems</a:t>
            </a:r>
            <a:r>
              <a:rPr lang="en-US" sz="1500" b="0" i="0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32</a:t>
            </a:r>
            <a:r>
              <a:rPr lang="en-US" sz="1500" b="0" i="0" dirty="0">
                <a:solidFill>
                  <a:srgbClr val="222222"/>
                </a:solidFill>
                <a:effectLst/>
                <a:cs typeface="Latha" panose="020B0604020202020204" pitchFamily="34" charset="0"/>
              </a:rPr>
              <a:t>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[5]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LeCun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Y., Chopra, S., Hadsell, R.,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Ranzato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M., &amp; Huang, F. (2006). A tutorial on energy-based learning.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Predicting structured data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1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(0).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[6]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Simonyan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K., &amp; Zisserman, A. (2014). Very deep convolutional networks for large-scale image recognition. </a:t>
            </a:r>
            <a:r>
              <a:rPr lang="en-US" sz="15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 preprint arXiv:1409.1556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[7]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Dosovitskiy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A., Beyer, L., Kolesnikov, A.,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Weissenborn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D.,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Zhai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X.,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Unterthiner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T., ...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Houlsby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N. (2020). An image is worth 16x16 words: Transformers for image recognition at scale. </a:t>
            </a:r>
            <a:r>
              <a:rPr lang="en-US" sz="15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 preprint arXiv:2010.11929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[8]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Hochreiter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S.,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Schmidhuber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J. (1997). Long short-term memory.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Neural computation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9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(8), 1735-1780.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  <a:cs typeface="Latha" panose="020B0604020202020204" pitchFamily="34" charset="0"/>
              </a:rPr>
              <a:t>[9] 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Vaswani, A.,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Shazeer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N., Parmar, N.,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Uszkoreit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J., Jones, L., Gomez, A. N., ...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Polosukhin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I. (2017). Attention is all you need.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30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</a:rPr>
              <a:t>[10]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Sitzmann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V., Martel, J., Bergman, A., Lindell, D.,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Wetzstein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G. (2020). Implicit neural representations with periodic activation functions.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33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7462-7473.</a:t>
            </a:r>
            <a:endParaRPr lang="en-US" sz="1500" dirty="0">
              <a:solidFill>
                <a:srgbClr val="22222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ED51C-AA28-AC0A-6BE9-9C73EE27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13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02C6-3406-7ACA-739C-FCA7E94E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CC4E-4BD2-7A80-26C2-735AD248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[11]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Mescheder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L.,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Oechsle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M., Niemeyer, M.,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Nowozin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S., &amp; Geiger, A. (2019). Occupancy networks: Learning 3d reconstruction in function space. In </a:t>
            </a:r>
            <a:r>
              <a:rPr lang="en-US" sz="1500" b="0" i="1" dirty="0">
                <a:solidFill>
                  <a:srgbClr val="222222"/>
                </a:solidFill>
                <a:effectLst/>
              </a:rPr>
              <a:t>Proceedings of the IEEE/CVF conference on computer vision and pattern recognition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 (pp. 4460-4470).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[12] Stanley, K. O. (2007). Compositional pattern producing networks: A novel abstraction of development. Genetic programming and evolvable machines, 8, 131-162.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[13] Ha, D., Dai, A. M., and Le, Q. V. Hypernetworks. In International Conference on Learning Representations, 2017. 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[14] </a:t>
            </a:r>
            <a:r>
              <a:rPr lang="en-US" sz="1500" dirty="0"/>
              <a:t>Wu, W., Qi, Z., and Fuxin, L. </a:t>
            </a:r>
            <a:r>
              <a:rPr lang="en-US" sz="1500" dirty="0" err="1"/>
              <a:t>Pointconv</a:t>
            </a:r>
            <a:r>
              <a:rPr lang="en-US" sz="1500" dirty="0"/>
              <a:t>: Deep convolutional networks on 3d point clouds. In Proceedings of the IEEE/CVF Conference on Computer Vision and Pattern Recognition, pp. 9621–9630, 2019.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[15]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Rombach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R.,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Blattmann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A., Lorenz, D.,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Esser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P., &amp;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Ommer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B. (2022). High-resolution image synthesis with latent diffusion models. In Proceedings of the IEEE/CVF conference on computer vision and pattern recognition (pp. 10684-10695).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dirty="0">
                <a:solidFill>
                  <a:srgbClr val="222222"/>
                </a:solidFill>
              </a:rPr>
              <a:t>[16] Rezende, D. and Mohamed, S. Variational inference with normalizing flows. In International Conference on Machine Learning, 2015.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[17] </a:t>
            </a:r>
            <a:r>
              <a:rPr lang="en-US" sz="1500" dirty="0"/>
              <a:t>Dupont, E., </a:t>
            </a:r>
            <a:r>
              <a:rPr lang="en-US" sz="1500" dirty="0" err="1"/>
              <a:t>Teh</a:t>
            </a:r>
            <a:r>
              <a:rPr lang="en-US" sz="1500" dirty="0"/>
              <a:t>, Y. W., and Doucet, A. Generative models as distributions of functions. In International Conference on Artificial Intelligence and Statistics, pp. 2989–3015. PMLR, 2022a.</a:t>
            </a:r>
            <a:endParaRPr lang="en-US" sz="1500" b="0" i="0" dirty="0">
              <a:solidFill>
                <a:srgbClr val="222222"/>
              </a:solidFill>
              <a:effectLst/>
            </a:endParaRP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500" b="0" i="0" dirty="0">
                <a:solidFill>
                  <a:srgbClr val="222222"/>
                </a:solidFill>
                <a:effectLst/>
              </a:rPr>
              <a:t>[18] Dupont, E., Kim, H.,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Eslami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, S. A., Rezende, D. J., and Rosenbaum, D. From data to </a:t>
            </a:r>
            <a:r>
              <a:rPr lang="en-US" sz="1500" b="0" i="0" dirty="0" err="1">
                <a:solidFill>
                  <a:srgbClr val="222222"/>
                </a:solidFill>
                <a:effectLst/>
              </a:rPr>
              <a:t>functa</a:t>
            </a:r>
            <a:r>
              <a:rPr lang="en-US" sz="1500" b="0" i="0" dirty="0">
                <a:solidFill>
                  <a:srgbClr val="222222"/>
                </a:solidFill>
                <a:effectLst/>
              </a:rPr>
              <a:t>: Your data point is a function and you can treat it like one. In International Conference on Machine Learning, pp. 5694–5725. PMLR,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ED51C-AA28-AC0A-6BE9-9C73EE27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88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with a head and colorful squares&#10;&#10;Description automatically generated">
            <a:extLst>
              <a:ext uri="{FF2B5EF4-FFF2-40B4-BE49-F238E27FC236}">
                <a16:creationId xmlns:a16="http://schemas.microsoft.com/office/drawing/2014/main" id="{04C18C0F-81BF-583F-E101-4822977A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12" y="1647433"/>
            <a:ext cx="1274340" cy="1278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A7696E-AF73-466C-EB77-3CC05E780346}"/>
              </a:ext>
            </a:extLst>
          </p:cNvPr>
          <p:cNvSpPr txBox="1">
            <a:spLocks/>
          </p:cNvSpPr>
          <p:nvPr/>
        </p:nvSpPr>
        <p:spPr>
          <a:xfrm>
            <a:off x="1457977" y="1256817"/>
            <a:ext cx="851845" cy="39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effectLst/>
              </a:rPr>
              <a:t>[Paper]</a:t>
            </a:r>
          </a:p>
        </p:txBody>
      </p:sp>
      <p:pic>
        <p:nvPicPr>
          <p:cNvPr id="7" name="Picture 6" descr="A qr code with a cat&#10;&#10;Description automatically generated">
            <a:extLst>
              <a:ext uri="{FF2B5EF4-FFF2-40B4-BE49-F238E27FC236}">
                <a16:creationId xmlns:a16="http://schemas.microsoft.com/office/drawing/2014/main" id="{A96B684F-89EF-3830-CD0A-1D983D65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69" y="1647433"/>
            <a:ext cx="1278002" cy="12780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449E4B-C406-0FB7-AB1F-F78EC7E20660}"/>
              </a:ext>
            </a:extLst>
          </p:cNvPr>
          <p:cNvSpPr txBox="1">
            <a:spLocks/>
          </p:cNvSpPr>
          <p:nvPr/>
        </p:nvSpPr>
        <p:spPr>
          <a:xfrm>
            <a:off x="10069447" y="1253614"/>
            <a:ext cx="851845" cy="39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M Roman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effectLst/>
              </a:rPr>
              <a:t>[Code]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693809-02BC-449F-4AA7-6D11CEA7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782" y="1283110"/>
            <a:ext cx="3946627" cy="9116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6437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8F90-D822-EE49-D763-A2B56FA1F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4F5D5-D126-1A69-A7F8-42B07EDB0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b="1" dirty="0"/>
              <a:t>probability distributions </a:t>
            </a:r>
            <a:r>
              <a:rPr lang="en-US" dirty="0"/>
              <a:t>on data using Deep Neural Networks.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6A48-973E-BE8E-3863-13EB2D04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197167"/>
            <a:ext cx="3239949" cy="365125"/>
          </a:xfrm>
        </p:spPr>
        <p:txBody>
          <a:bodyPr/>
          <a:lstStyle/>
          <a:p>
            <a:fld id="{EBDA654D-7A69-0D44-88C1-6C1907746E4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8CB5C-5E04-E888-0657-3201029DEC27}"/>
              </a:ext>
            </a:extLst>
          </p:cNvPr>
          <p:cNvSpPr txBox="1"/>
          <p:nvPr/>
        </p:nvSpPr>
        <p:spPr>
          <a:xfrm>
            <a:off x="2555909" y="2266354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2" pitchFamily="2" charset="77"/>
              </a:rPr>
              <a:t>Implicitly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74AD1-DCF5-5CC7-3921-80A6529D8F8A}"/>
              </a:ext>
            </a:extLst>
          </p:cNvPr>
          <p:cNvSpPr txBox="1"/>
          <p:nvPr/>
        </p:nvSpPr>
        <p:spPr>
          <a:xfrm>
            <a:off x="8254864" y="2266354"/>
            <a:ext cx="124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M Roman 12" pitchFamily="2" charset="77"/>
              </a:rPr>
              <a:t>Explicitly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E7105-FCF2-A7AB-2FD9-6201DE142AE7}"/>
              </a:ext>
            </a:extLst>
          </p:cNvPr>
          <p:cNvSpPr txBox="1"/>
          <p:nvPr/>
        </p:nvSpPr>
        <p:spPr>
          <a:xfrm>
            <a:off x="964732" y="5381948"/>
            <a:ext cx="442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Generative Adversarial Networks (GANs [1])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6585F-4C25-5602-13AB-DA967455D264}"/>
              </a:ext>
            </a:extLst>
          </p:cNvPr>
          <p:cNvSpPr txBox="1"/>
          <p:nvPr/>
        </p:nvSpPr>
        <p:spPr>
          <a:xfrm>
            <a:off x="6929789" y="5381948"/>
            <a:ext cx="4424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Variational Autoencoders (VAEs [2])</a:t>
            </a:r>
          </a:p>
          <a:p>
            <a:pPr algn="ctr"/>
            <a:r>
              <a:rPr lang="en-US" sz="1400" dirty="0">
                <a:latin typeface="LM Roman 12" pitchFamily="2" charset="77"/>
              </a:rPr>
              <a:t>Denoising Diffusion Probabilistic Models (DDPMs [3])</a:t>
            </a:r>
          </a:p>
          <a:p>
            <a:pPr algn="ctr"/>
            <a:r>
              <a:rPr lang="en-US" sz="1400" dirty="0">
                <a:latin typeface="LM Roman 12" pitchFamily="2" charset="77"/>
              </a:rPr>
              <a:t>Score-based models [4]</a:t>
            </a:r>
          </a:p>
          <a:p>
            <a:pPr algn="ctr"/>
            <a:r>
              <a:rPr lang="en-US" sz="1400" dirty="0">
                <a:latin typeface="LM Roman 12" pitchFamily="2" charset="77"/>
              </a:rPr>
              <a:t>Energy-based models [5]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D1FB4E-03E4-D7B2-637A-C30CC32AA3E8}"/>
              </a:ext>
            </a:extLst>
          </p:cNvPr>
          <p:cNvSpPr/>
          <p:nvPr/>
        </p:nvSpPr>
        <p:spPr>
          <a:xfrm>
            <a:off x="477251" y="2675223"/>
            <a:ext cx="5398971" cy="2627697"/>
          </a:xfrm>
          <a:prstGeom prst="roundRect">
            <a:avLst>
              <a:gd name="adj" fmla="val 7114"/>
            </a:avLst>
          </a:prstGeom>
          <a:solidFill>
            <a:srgbClr val="F5FA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4CAA90F-9768-EFB4-701F-304F75206E07}"/>
              </a:ext>
            </a:extLst>
          </p:cNvPr>
          <p:cNvSpPr/>
          <p:nvPr/>
        </p:nvSpPr>
        <p:spPr>
          <a:xfrm>
            <a:off x="6315780" y="2670710"/>
            <a:ext cx="5398971" cy="2627697"/>
          </a:xfrm>
          <a:prstGeom prst="roundRect">
            <a:avLst>
              <a:gd name="adj" fmla="val 7114"/>
            </a:avLst>
          </a:prstGeom>
          <a:solidFill>
            <a:srgbClr val="F5FA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A71791-D7C9-6C0C-336E-46C50266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40" y="2806760"/>
            <a:ext cx="4763060" cy="1732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7ABF7F-5411-D0CE-20F2-3B3AD4C5E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4" y="2840361"/>
            <a:ext cx="5102003" cy="23533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893A74-5274-C988-7424-82831A3D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882" y="4723892"/>
            <a:ext cx="4997974" cy="3927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7BBBAA-1C24-1C71-075C-B50904FE80FF}"/>
              </a:ext>
            </a:extLst>
          </p:cNvPr>
          <p:cNvSpPr txBox="1"/>
          <p:nvPr/>
        </p:nvSpPr>
        <p:spPr>
          <a:xfrm>
            <a:off x="-316942" y="6278420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[1] (Goodfellow et al., 2014)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C2F956-7A01-2FEE-332C-25E7AD1389B8}"/>
              </a:ext>
            </a:extLst>
          </p:cNvPr>
          <p:cNvSpPr txBox="1"/>
          <p:nvPr/>
        </p:nvSpPr>
        <p:spPr>
          <a:xfrm>
            <a:off x="1476109" y="6278420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[2] (</a:t>
            </a:r>
            <a:r>
              <a:rPr lang="en-US" sz="1100" dirty="0" err="1">
                <a:latin typeface="LM Roman 12" pitchFamily="2" charset="77"/>
              </a:rPr>
              <a:t>Kingma</a:t>
            </a:r>
            <a:r>
              <a:rPr lang="en-US" sz="1100" dirty="0">
                <a:latin typeface="LM Roman 12" pitchFamily="2" charset="77"/>
              </a:rPr>
              <a:t> et al., 2014)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51A34-1BD1-202E-48F9-A7E8C7B40B84}"/>
              </a:ext>
            </a:extLst>
          </p:cNvPr>
          <p:cNvSpPr txBox="1"/>
          <p:nvPr/>
        </p:nvSpPr>
        <p:spPr>
          <a:xfrm>
            <a:off x="3003106" y="6283153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[3] (Ho et al., 2020)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C4C870-62F8-8E51-F079-C7BE327DFD08}"/>
              </a:ext>
            </a:extLst>
          </p:cNvPr>
          <p:cNvSpPr txBox="1"/>
          <p:nvPr/>
        </p:nvSpPr>
        <p:spPr>
          <a:xfrm>
            <a:off x="4402774" y="6283153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[4] (Song et al., 2019)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E6B2E6-E36E-8E7A-AEA6-015CBF30B8C8}"/>
              </a:ext>
            </a:extLst>
          </p:cNvPr>
          <p:cNvSpPr txBox="1"/>
          <p:nvPr/>
        </p:nvSpPr>
        <p:spPr>
          <a:xfrm>
            <a:off x="5909545" y="6278420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[5] (</a:t>
            </a:r>
            <a:r>
              <a:rPr lang="en-US" sz="1100" dirty="0" err="1">
                <a:latin typeface="LM Roman 12" pitchFamily="2" charset="77"/>
              </a:rPr>
              <a:t>Lecun</a:t>
            </a:r>
            <a:r>
              <a:rPr lang="en-US" sz="1100" dirty="0">
                <a:latin typeface="LM Roman 12" pitchFamily="2" charset="77"/>
              </a:rPr>
              <a:t> et al., 2006)</a:t>
            </a:r>
          </a:p>
        </p:txBody>
      </p:sp>
    </p:spTree>
    <p:extLst>
      <p:ext uri="{BB962C8B-B14F-4D97-AF65-F5344CB8AC3E}">
        <p14:creationId xmlns:p14="http://schemas.microsoft.com/office/powerpoint/2010/main" val="165053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C322ECE-7F75-484A-BE48-0F8A779A05E7}"/>
              </a:ext>
            </a:extLst>
          </p:cNvPr>
          <p:cNvSpPr/>
          <p:nvPr/>
        </p:nvSpPr>
        <p:spPr>
          <a:xfrm>
            <a:off x="444978" y="2487107"/>
            <a:ext cx="3601788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9DDEB-B060-724E-F74E-5B5912A4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5C4C-76F3-3224-FC92-2072D69B2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typically deal with discretized versions of data that are continuous in nature.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7FEBF-1AA9-7E1C-EE2F-CA7B824F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66ABDE-919A-5F6B-BE98-0DC5E3C9C6AE}"/>
              </a:ext>
            </a:extLst>
          </p:cNvPr>
          <p:cNvGrpSpPr>
            <a:grpSpLocks noChangeAspect="1"/>
          </p:cNvGrpSpPr>
          <p:nvPr/>
        </p:nvGrpSpPr>
        <p:grpSpPr>
          <a:xfrm>
            <a:off x="4360343" y="2813916"/>
            <a:ext cx="3063668" cy="1230168"/>
            <a:chOff x="2979924" y="2265082"/>
            <a:chExt cx="2905100" cy="1173731"/>
          </a:xfrm>
        </p:grpSpPr>
        <p:pic>
          <p:nvPicPr>
            <p:cNvPr id="10" name="Picture 10" descr="Introduction to Continuous Signal Processing -">
              <a:extLst>
                <a:ext uri="{FF2B5EF4-FFF2-40B4-BE49-F238E27FC236}">
                  <a16:creationId xmlns:a16="http://schemas.microsoft.com/office/drawing/2014/main" id="{2E9F3BC2-AA6E-7EBD-2DA3-997E0C524F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86"/>
            <a:stretch/>
          </p:blipFill>
          <p:spPr bwMode="auto">
            <a:xfrm>
              <a:off x="2979924" y="2406406"/>
              <a:ext cx="2818390" cy="1032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ntroduction to Continuous Signal Processing -">
              <a:extLst>
                <a:ext uri="{FF2B5EF4-FFF2-40B4-BE49-F238E27FC236}">
                  <a16:creationId xmlns:a16="http://schemas.microsoft.com/office/drawing/2014/main" id="{C37D657F-13AF-A779-BDC6-1AB79B6D72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78" t="77628" r="18835" b="5166"/>
            <a:stretch/>
          </p:blipFill>
          <p:spPr bwMode="auto">
            <a:xfrm>
              <a:off x="5139234" y="2265082"/>
              <a:ext cx="745790" cy="579909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  <a:lumOff val="2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A995A6-E1D6-ECE9-4AE0-223CEC877C72}"/>
                </a:ext>
              </a:extLst>
            </p:cNvPr>
            <p:cNvSpPr/>
            <p:nvPr/>
          </p:nvSpPr>
          <p:spPr>
            <a:xfrm>
              <a:off x="4905583" y="3199852"/>
              <a:ext cx="255090" cy="238961"/>
            </a:xfrm>
            <a:prstGeom prst="rect">
              <a:avLst/>
            </a:prstGeom>
            <a:solidFill>
              <a:schemeClr val="accent3">
                <a:lumMod val="75000"/>
                <a:lumOff val="25000"/>
                <a:alpha val="9577"/>
              </a:schemeClr>
            </a:solidFill>
            <a:ln w="127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EE0BEE6-DDC1-0753-C35A-AE4BC511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18" y="2671095"/>
            <a:ext cx="1792287" cy="1561596"/>
          </a:xfrm>
          <a:prstGeom prst="rect">
            <a:avLst/>
          </a:prstGeom>
        </p:spPr>
      </p:pic>
      <p:pic>
        <p:nvPicPr>
          <p:cNvPr id="14" name="Graphic 13" descr="Voice outline">
            <a:extLst>
              <a:ext uri="{FF2B5EF4-FFF2-40B4-BE49-F238E27FC236}">
                <a16:creationId xmlns:a16="http://schemas.microsoft.com/office/drawing/2014/main" id="{51426E82-068A-E9BE-19FB-938E4693D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7160" y="4422340"/>
            <a:ext cx="1376367" cy="1376367"/>
          </a:xfrm>
          <a:prstGeom prst="rect">
            <a:avLst/>
          </a:prstGeom>
        </p:spPr>
      </p:pic>
      <p:sp>
        <p:nvSpPr>
          <p:cNvPr id="15" name="Google Shape;270;p34">
            <a:extLst>
              <a:ext uri="{FF2B5EF4-FFF2-40B4-BE49-F238E27FC236}">
                <a16:creationId xmlns:a16="http://schemas.microsoft.com/office/drawing/2014/main" id="{519CA9C6-D1B3-7BB7-EE96-63849006C8F2}"/>
              </a:ext>
            </a:extLst>
          </p:cNvPr>
          <p:cNvSpPr txBox="1">
            <a:spLocks/>
          </p:cNvSpPr>
          <p:nvPr/>
        </p:nvSpPr>
        <p:spPr>
          <a:xfrm>
            <a:off x="2559074" y="2491708"/>
            <a:ext cx="809806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3D shapes</a:t>
            </a:r>
          </a:p>
        </p:txBody>
      </p:sp>
      <p:pic>
        <p:nvPicPr>
          <p:cNvPr id="19" name="Picture 12" descr="Motion capture data in seven consecutive video frames. Each frame... |  Download Scientific Diagram">
            <a:extLst>
              <a:ext uri="{FF2B5EF4-FFF2-40B4-BE49-F238E27FC236}">
                <a16:creationId xmlns:a16="http://schemas.microsoft.com/office/drawing/2014/main" id="{EEE986DB-BB5F-05D1-5D03-32217D1F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980" y="3000762"/>
            <a:ext cx="1566242" cy="95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A90DEAD6-F4B4-D9AC-E916-A2144A542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t="58704" r="73651" b="34817"/>
          <a:stretch/>
        </p:blipFill>
        <p:spPr bwMode="auto">
          <a:xfrm>
            <a:off x="8600271" y="4829737"/>
            <a:ext cx="2150730" cy="52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67F1DFC7-1454-9081-732B-F4EB18F87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750" y="3367405"/>
            <a:ext cx="1566242" cy="117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9DB01C-1F7F-A5E1-0AA2-AA13A7A13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4624" y="4361326"/>
            <a:ext cx="1365072" cy="1413394"/>
          </a:xfrm>
          <a:prstGeom prst="rect">
            <a:avLst/>
          </a:prstGeom>
        </p:spPr>
      </p:pic>
      <p:pic>
        <p:nvPicPr>
          <p:cNvPr id="26" name="Picture 25" descr="A picture containing clothing, person, hairpiece&#10;&#10;Description automatically generated">
            <a:extLst>
              <a:ext uri="{FF2B5EF4-FFF2-40B4-BE49-F238E27FC236}">
                <a16:creationId xmlns:a16="http://schemas.microsoft.com/office/drawing/2014/main" id="{4871A2F1-941E-3031-CCAC-54FB58B978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795" y="3365135"/>
            <a:ext cx="1158880" cy="1145858"/>
          </a:xfrm>
          <a:prstGeom prst="rect">
            <a:avLst/>
          </a:prstGeom>
        </p:spPr>
      </p:pic>
      <p:sp>
        <p:nvSpPr>
          <p:cNvPr id="28" name="Google Shape;270;p34">
            <a:extLst>
              <a:ext uri="{FF2B5EF4-FFF2-40B4-BE49-F238E27FC236}">
                <a16:creationId xmlns:a16="http://schemas.microsoft.com/office/drawing/2014/main" id="{A549A473-22EE-D99F-9A51-2088590D719D}"/>
              </a:ext>
            </a:extLst>
          </p:cNvPr>
          <p:cNvSpPr txBox="1">
            <a:spLocks/>
          </p:cNvSpPr>
          <p:nvPr/>
        </p:nvSpPr>
        <p:spPr>
          <a:xfrm>
            <a:off x="2378325" y="4113376"/>
            <a:ext cx="893634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Polar data</a:t>
            </a:r>
          </a:p>
        </p:txBody>
      </p:sp>
      <p:sp>
        <p:nvSpPr>
          <p:cNvPr id="29" name="Google Shape;270;p34">
            <a:extLst>
              <a:ext uri="{FF2B5EF4-FFF2-40B4-BE49-F238E27FC236}">
                <a16:creationId xmlns:a16="http://schemas.microsoft.com/office/drawing/2014/main" id="{D6A78A3C-8C25-51D3-1AA4-9F5E612BE06C}"/>
              </a:ext>
            </a:extLst>
          </p:cNvPr>
          <p:cNvSpPr txBox="1">
            <a:spLocks/>
          </p:cNvSpPr>
          <p:nvPr/>
        </p:nvSpPr>
        <p:spPr>
          <a:xfrm>
            <a:off x="740174" y="3017416"/>
            <a:ext cx="974126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2D Images</a:t>
            </a:r>
          </a:p>
        </p:txBody>
      </p:sp>
      <p:sp>
        <p:nvSpPr>
          <p:cNvPr id="30" name="Google Shape;270;p34">
            <a:extLst>
              <a:ext uri="{FF2B5EF4-FFF2-40B4-BE49-F238E27FC236}">
                <a16:creationId xmlns:a16="http://schemas.microsoft.com/office/drawing/2014/main" id="{949B53C6-830F-6273-D018-E5F37F276C12}"/>
              </a:ext>
            </a:extLst>
          </p:cNvPr>
          <p:cNvSpPr txBox="1">
            <a:spLocks/>
          </p:cNvSpPr>
          <p:nvPr/>
        </p:nvSpPr>
        <p:spPr>
          <a:xfrm>
            <a:off x="5527124" y="2489664"/>
            <a:ext cx="809806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Signals</a:t>
            </a:r>
          </a:p>
        </p:txBody>
      </p:sp>
      <p:sp>
        <p:nvSpPr>
          <p:cNvPr id="31" name="Google Shape;270;p34">
            <a:extLst>
              <a:ext uri="{FF2B5EF4-FFF2-40B4-BE49-F238E27FC236}">
                <a16:creationId xmlns:a16="http://schemas.microsoft.com/office/drawing/2014/main" id="{EE69D2F7-FF1F-4F56-5540-11B5AEC8DA92}"/>
              </a:ext>
            </a:extLst>
          </p:cNvPr>
          <p:cNvSpPr txBox="1">
            <a:spLocks/>
          </p:cNvSpPr>
          <p:nvPr/>
        </p:nvSpPr>
        <p:spPr>
          <a:xfrm>
            <a:off x="5516191" y="4302252"/>
            <a:ext cx="809806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800" dirty="0">
                <a:solidFill>
                  <a:schemeClr val="tx1"/>
                </a:solidFill>
                <a:latin typeface="LM Roman 12" pitchFamily="2" charset="77"/>
              </a:rPr>
              <a:t>Audios</a:t>
            </a:r>
          </a:p>
        </p:txBody>
      </p:sp>
      <p:sp>
        <p:nvSpPr>
          <p:cNvPr id="32" name="Google Shape;270;p34">
            <a:extLst>
              <a:ext uri="{FF2B5EF4-FFF2-40B4-BE49-F238E27FC236}">
                <a16:creationId xmlns:a16="http://schemas.microsoft.com/office/drawing/2014/main" id="{FDA40391-1F27-6CCE-0FD7-D9E304A49162}"/>
              </a:ext>
            </a:extLst>
          </p:cNvPr>
          <p:cNvSpPr txBox="1">
            <a:spLocks/>
          </p:cNvSpPr>
          <p:nvPr/>
        </p:nvSpPr>
        <p:spPr>
          <a:xfrm>
            <a:off x="10324211" y="3036209"/>
            <a:ext cx="809806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Videos</a:t>
            </a:r>
          </a:p>
        </p:txBody>
      </p:sp>
      <p:sp>
        <p:nvSpPr>
          <p:cNvPr id="33" name="Google Shape;270;p34">
            <a:extLst>
              <a:ext uri="{FF2B5EF4-FFF2-40B4-BE49-F238E27FC236}">
                <a16:creationId xmlns:a16="http://schemas.microsoft.com/office/drawing/2014/main" id="{8A2982E6-DCD1-DFD1-E4C3-77AFF4CCCC17}"/>
              </a:ext>
            </a:extLst>
          </p:cNvPr>
          <p:cNvSpPr txBox="1">
            <a:spLocks/>
          </p:cNvSpPr>
          <p:nvPr/>
        </p:nvSpPr>
        <p:spPr>
          <a:xfrm>
            <a:off x="8279142" y="2689590"/>
            <a:ext cx="1475917" cy="34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200" dirty="0">
                <a:solidFill>
                  <a:schemeClr val="tx1"/>
                </a:solidFill>
                <a:latin typeface="LM Roman 12" pitchFamily="2" charset="77"/>
              </a:rPr>
              <a:t>Motion sequences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726E1A2-E58F-343A-DF06-E4A4F2F29490}"/>
              </a:ext>
            </a:extLst>
          </p:cNvPr>
          <p:cNvSpPr/>
          <p:nvPr/>
        </p:nvSpPr>
        <p:spPr>
          <a:xfrm>
            <a:off x="4428913" y="2477761"/>
            <a:ext cx="3269182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F362B8D-61FF-6AD0-6735-8BE9FB2D895E}"/>
              </a:ext>
            </a:extLst>
          </p:cNvPr>
          <p:cNvSpPr/>
          <p:nvPr/>
        </p:nvSpPr>
        <p:spPr>
          <a:xfrm>
            <a:off x="8015452" y="2487107"/>
            <a:ext cx="3678266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70;p34">
            <a:extLst>
              <a:ext uri="{FF2B5EF4-FFF2-40B4-BE49-F238E27FC236}">
                <a16:creationId xmlns:a16="http://schemas.microsoft.com/office/drawing/2014/main" id="{0335B1CD-5A57-9DE5-33D8-E9E3BE362EC7}"/>
              </a:ext>
            </a:extLst>
          </p:cNvPr>
          <p:cNvSpPr txBox="1">
            <a:spLocks/>
          </p:cNvSpPr>
          <p:nvPr/>
        </p:nvSpPr>
        <p:spPr>
          <a:xfrm>
            <a:off x="5413464" y="5815669"/>
            <a:ext cx="1365072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Temporal</a:t>
            </a:r>
          </a:p>
        </p:txBody>
      </p:sp>
      <p:sp>
        <p:nvSpPr>
          <p:cNvPr id="6" name="Google Shape;270;p34">
            <a:extLst>
              <a:ext uri="{FF2B5EF4-FFF2-40B4-BE49-F238E27FC236}">
                <a16:creationId xmlns:a16="http://schemas.microsoft.com/office/drawing/2014/main" id="{0CB068D8-D11F-A92C-CFFE-CC2B209B72AB}"/>
              </a:ext>
            </a:extLst>
          </p:cNvPr>
          <p:cNvSpPr txBox="1">
            <a:spLocks/>
          </p:cNvSpPr>
          <p:nvPr/>
        </p:nvSpPr>
        <p:spPr>
          <a:xfrm>
            <a:off x="8836270" y="5796185"/>
            <a:ext cx="2036630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 err="1">
                <a:latin typeface="LM Roman 12" pitchFamily="2" charset="77"/>
                <a:cs typeface="Latha" panose="020B0604020202020204" pitchFamily="34" charset="0"/>
              </a:rPr>
              <a:t>Spatio</a:t>
            </a:r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-temporal</a:t>
            </a:r>
            <a:endParaRPr lang="en-GB" sz="1200" dirty="0"/>
          </a:p>
        </p:txBody>
      </p:sp>
      <p:sp>
        <p:nvSpPr>
          <p:cNvPr id="16" name="Google Shape;270;p34">
            <a:extLst>
              <a:ext uri="{FF2B5EF4-FFF2-40B4-BE49-F238E27FC236}">
                <a16:creationId xmlns:a16="http://schemas.microsoft.com/office/drawing/2014/main" id="{20AACF2A-ACA3-074E-67A9-D44A1D23A9F6}"/>
              </a:ext>
            </a:extLst>
          </p:cNvPr>
          <p:cNvSpPr txBox="1">
            <a:spLocks/>
          </p:cNvSpPr>
          <p:nvPr/>
        </p:nvSpPr>
        <p:spPr>
          <a:xfrm>
            <a:off x="1567765" y="5793729"/>
            <a:ext cx="1365072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Spatial</a:t>
            </a:r>
          </a:p>
        </p:txBody>
      </p:sp>
    </p:spTree>
    <p:extLst>
      <p:ext uri="{BB962C8B-B14F-4D97-AF65-F5344CB8AC3E}">
        <p14:creationId xmlns:p14="http://schemas.microsoft.com/office/powerpoint/2010/main" val="125524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F66D013-7036-60D6-B10A-81DC32C2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18"/>
            <a:ext cx="10515600" cy="4608045"/>
          </a:xfrm>
        </p:spPr>
        <p:txBody>
          <a:bodyPr/>
          <a:lstStyle/>
          <a:p>
            <a:r>
              <a:rPr lang="en-US" dirty="0"/>
              <a:t>DNNs are tailored to the data nature.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663BC-8ED5-0F14-A462-9A426EF7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NNs to exploit discretized data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070FDE-B7F1-2570-FAF2-63D85419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637"/>
            <a:ext cx="3126176" cy="365125"/>
          </a:xfrm>
        </p:spPr>
        <p:txBody>
          <a:bodyPr/>
          <a:lstStyle/>
          <a:p>
            <a:fld id="{EBDA654D-7A69-0D44-88C1-6C1907746E49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Google Shape;270;p34">
            <a:extLst>
              <a:ext uri="{FF2B5EF4-FFF2-40B4-BE49-F238E27FC236}">
                <a16:creationId xmlns:a16="http://schemas.microsoft.com/office/drawing/2014/main" id="{0D55DF12-AC1D-D2C7-10C9-1273D5079034}"/>
              </a:ext>
            </a:extLst>
          </p:cNvPr>
          <p:cNvSpPr txBox="1">
            <a:spLocks/>
          </p:cNvSpPr>
          <p:nvPr/>
        </p:nvSpPr>
        <p:spPr>
          <a:xfrm>
            <a:off x="5413464" y="5815669"/>
            <a:ext cx="1365072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Temporal</a:t>
            </a:r>
          </a:p>
        </p:txBody>
      </p:sp>
      <p:sp>
        <p:nvSpPr>
          <p:cNvPr id="10" name="Google Shape;270;p34">
            <a:extLst>
              <a:ext uri="{FF2B5EF4-FFF2-40B4-BE49-F238E27FC236}">
                <a16:creationId xmlns:a16="http://schemas.microsoft.com/office/drawing/2014/main" id="{96419D99-25D9-B31B-0FF2-6BEF9A569210}"/>
              </a:ext>
            </a:extLst>
          </p:cNvPr>
          <p:cNvSpPr txBox="1">
            <a:spLocks/>
          </p:cNvSpPr>
          <p:nvPr/>
        </p:nvSpPr>
        <p:spPr>
          <a:xfrm>
            <a:off x="8836270" y="5796185"/>
            <a:ext cx="2036630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 err="1">
                <a:latin typeface="LM Roman 12" pitchFamily="2" charset="77"/>
                <a:cs typeface="Latha" panose="020B0604020202020204" pitchFamily="34" charset="0"/>
              </a:rPr>
              <a:t>Spatio</a:t>
            </a:r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-temporal</a:t>
            </a:r>
            <a:endParaRPr lang="en-GB" sz="1200" dirty="0"/>
          </a:p>
        </p:txBody>
      </p:sp>
      <p:sp>
        <p:nvSpPr>
          <p:cNvPr id="11" name="Google Shape;270;p34">
            <a:extLst>
              <a:ext uri="{FF2B5EF4-FFF2-40B4-BE49-F238E27FC236}">
                <a16:creationId xmlns:a16="http://schemas.microsoft.com/office/drawing/2014/main" id="{14E9B521-4B82-75C8-A1EF-A0D50CFEC87F}"/>
              </a:ext>
            </a:extLst>
          </p:cNvPr>
          <p:cNvSpPr txBox="1">
            <a:spLocks/>
          </p:cNvSpPr>
          <p:nvPr/>
        </p:nvSpPr>
        <p:spPr>
          <a:xfrm>
            <a:off x="1567765" y="5793729"/>
            <a:ext cx="1365072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800" dirty="0">
                <a:latin typeface="LM Roman 12" pitchFamily="2" charset="77"/>
                <a:cs typeface="Latha" panose="020B0604020202020204" pitchFamily="34" charset="0"/>
              </a:rPr>
              <a:t>Spatial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1A78F2-1924-F789-8820-DDCBAC18DB17}"/>
              </a:ext>
            </a:extLst>
          </p:cNvPr>
          <p:cNvSpPr/>
          <p:nvPr/>
        </p:nvSpPr>
        <p:spPr>
          <a:xfrm>
            <a:off x="444978" y="2487107"/>
            <a:ext cx="3601788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F37E86-2C2E-9F54-245E-198E50B9BC9B}"/>
              </a:ext>
            </a:extLst>
          </p:cNvPr>
          <p:cNvSpPr/>
          <p:nvPr/>
        </p:nvSpPr>
        <p:spPr>
          <a:xfrm>
            <a:off x="4428913" y="2477761"/>
            <a:ext cx="3269182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01144F-773B-2786-3E81-C28210143276}"/>
              </a:ext>
            </a:extLst>
          </p:cNvPr>
          <p:cNvSpPr/>
          <p:nvPr/>
        </p:nvSpPr>
        <p:spPr>
          <a:xfrm>
            <a:off x="8015452" y="2487107"/>
            <a:ext cx="3678266" cy="3311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70;p34">
            <a:extLst>
              <a:ext uri="{FF2B5EF4-FFF2-40B4-BE49-F238E27FC236}">
                <a16:creationId xmlns:a16="http://schemas.microsoft.com/office/drawing/2014/main" id="{FFD99AEB-34A0-F164-C8D8-42892B045C62}"/>
              </a:ext>
            </a:extLst>
          </p:cNvPr>
          <p:cNvSpPr txBox="1">
            <a:spLocks/>
          </p:cNvSpPr>
          <p:nvPr/>
        </p:nvSpPr>
        <p:spPr>
          <a:xfrm>
            <a:off x="955218" y="2101008"/>
            <a:ext cx="2588241" cy="61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latin typeface="LM Roman 12" pitchFamily="2" charset="77"/>
                <a:cs typeface="Latha" panose="020B0604020202020204" pitchFamily="34" charset="0"/>
              </a:rPr>
              <a:t>CNNs, Vision Transformers</a:t>
            </a:r>
            <a:endParaRPr lang="en-GB" sz="1800" dirty="0">
              <a:latin typeface="LM Roman 12" pitchFamily="2" charset="77"/>
              <a:cs typeface="Latha" panose="020B0604020202020204" pitchFamily="34" charset="0"/>
            </a:endParaRPr>
          </a:p>
        </p:txBody>
      </p:sp>
      <p:sp>
        <p:nvSpPr>
          <p:cNvPr id="16" name="Google Shape;270;p34">
            <a:extLst>
              <a:ext uri="{FF2B5EF4-FFF2-40B4-BE49-F238E27FC236}">
                <a16:creationId xmlns:a16="http://schemas.microsoft.com/office/drawing/2014/main" id="{B2D12CB0-B06A-4F85-8088-DFD3E754D873}"/>
              </a:ext>
            </a:extLst>
          </p:cNvPr>
          <p:cNvSpPr txBox="1">
            <a:spLocks/>
          </p:cNvSpPr>
          <p:nvPr/>
        </p:nvSpPr>
        <p:spPr>
          <a:xfrm>
            <a:off x="5197349" y="2115030"/>
            <a:ext cx="1732309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latin typeface="LM Roman 12" pitchFamily="2" charset="77"/>
                <a:cs typeface="Latha" panose="020B0604020202020204" pitchFamily="34" charset="0"/>
              </a:rPr>
              <a:t>RNNs, Transformers</a:t>
            </a:r>
          </a:p>
        </p:txBody>
      </p:sp>
      <p:sp>
        <p:nvSpPr>
          <p:cNvPr id="17" name="Google Shape;270;p34">
            <a:extLst>
              <a:ext uri="{FF2B5EF4-FFF2-40B4-BE49-F238E27FC236}">
                <a16:creationId xmlns:a16="http://schemas.microsoft.com/office/drawing/2014/main" id="{D78960B0-9E71-A745-EE60-74AC904E5319}"/>
              </a:ext>
            </a:extLst>
          </p:cNvPr>
          <p:cNvSpPr txBox="1">
            <a:spLocks/>
          </p:cNvSpPr>
          <p:nvPr/>
        </p:nvSpPr>
        <p:spPr>
          <a:xfrm>
            <a:off x="8544273" y="2105465"/>
            <a:ext cx="2620624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latin typeface="LM Roman 12" pitchFamily="2" charset="77"/>
                <a:cs typeface="Latha" panose="020B0604020202020204" pitchFamily="34" charset="0"/>
              </a:rPr>
              <a:t>CNNs, RNNs, Transformers</a:t>
            </a:r>
          </a:p>
        </p:txBody>
      </p:sp>
      <p:pic>
        <p:nvPicPr>
          <p:cNvPr id="1028" name="Picture 4" descr="Common architectures in convolutional neural networks.">
            <a:extLst>
              <a:ext uri="{FF2B5EF4-FFF2-40B4-BE49-F238E27FC236}">
                <a16:creationId xmlns:a16="http://schemas.microsoft.com/office/drawing/2014/main" id="{6F590A29-EDE2-0DAD-EA53-EC4421BF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84" y="2683669"/>
            <a:ext cx="2250531" cy="1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unrolled recurrent neural network.">
            <a:extLst>
              <a:ext uri="{FF2B5EF4-FFF2-40B4-BE49-F238E27FC236}">
                <a16:creationId xmlns:a16="http://schemas.microsoft.com/office/drawing/2014/main" id="{E1FD57DF-A213-3D9A-CBDB-66920001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901" y="2847567"/>
            <a:ext cx="2812759" cy="7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formers…Attention is all you need! | by CV CHIRANTHAN | Medium">
            <a:extLst>
              <a:ext uri="{FF2B5EF4-FFF2-40B4-BE49-F238E27FC236}">
                <a16:creationId xmlns:a16="http://schemas.microsoft.com/office/drawing/2014/main" id="{F6DE7D4C-0A4D-7017-26E7-CF69EF67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64" y="3900120"/>
            <a:ext cx="1203634" cy="175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ransformers…Attention is all you need! | by CV CHIRANTHAN | Medium">
            <a:extLst>
              <a:ext uri="{FF2B5EF4-FFF2-40B4-BE49-F238E27FC236}">
                <a16:creationId xmlns:a16="http://schemas.microsoft.com/office/drawing/2014/main" id="{E22C55CA-9E7D-B454-BCF5-A7AFBEF7F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92" y="3900120"/>
            <a:ext cx="1203634" cy="175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0398043-787A-D144-99F0-F464F3C1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73" y="4002841"/>
            <a:ext cx="2328995" cy="177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ommon architectures in convolutional neural networks.">
            <a:extLst>
              <a:ext uri="{FF2B5EF4-FFF2-40B4-BE49-F238E27FC236}">
                <a16:creationId xmlns:a16="http://schemas.microsoft.com/office/drawing/2014/main" id="{6A4963A0-E472-489C-A7F3-DE0D5503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366" y="2588056"/>
            <a:ext cx="2250531" cy="1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n unrolled recurrent neural network.">
            <a:extLst>
              <a:ext uri="{FF2B5EF4-FFF2-40B4-BE49-F238E27FC236}">
                <a16:creationId xmlns:a16="http://schemas.microsoft.com/office/drawing/2014/main" id="{BE4D8774-FCC0-7590-4F4C-FC5C5EDBB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13"/>
          <a:stretch/>
        </p:blipFill>
        <p:spPr bwMode="auto">
          <a:xfrm>
            <a:off x="8836270" y="4364154"/>
            <a:ext cx="796525" cy="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Transformers…Attention is all you need! | by CV CHIRANTHAN | Medium">
            <a:extLst>
              <a:ext uri="{FF2B5EF4-FFF2-40B4-BE49-F238E27FC236}">
                <a16:creationId xmlns:a16="http://schemas.microsoft.com/office/drawing/2014/main" id="{D679C61F-FC41-962A-E22B-87F34BF3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934" y="3872521"/>
            <a:ext cx="1203634" cy="175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D560BE-1659-2BC9-2042-E475C0704AAB}"/>
              </a:ext>
            </a:extLst>
          </p:cNvPr>
          <p:cNvSpPr txBox="1"/>
          <p:nvPr/>
        </p:nvSpPr>
        <p:spPr>
          <a:xfrm>
            <a:off x="-316880" y="6260937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[6] (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LM Roman 12" pitchFamily="2" charset="77"/>
              </a:rPr>
              <a:t>Simonyan</a:t>
            </a:r>
            <a:r>
              <a:rPr lang="en-US" sz="1100" dirty="0">
                <a:latin typeface="LM Roman 12" pitchFamily="2" charset="77"/>
              </a:rPr>
              <a:t> et al., 2014)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01A87-DD14-BFFA-573D-CBBAD96B558C}"/>
              </a:ext>
            </a:extLst>
          </p:cNvPr>
          <p:cNvSpPr txBox="1"/>
          <p:nvPr/>
        </p:nvSpPr>
        <p:spPr>
          <a:xfrm>
            <a:off x="407606" y="3275111"/>
            <a:ext cx="59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[6]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60ED79-EA38-991A-EEA5-45765B9DE254}"/>
              </a:ext>
            </a:extLst>
          </p:cNvPr>
          <p:cNvSpPr txBox="1"/>
          <p:nvPr/>
        </p:nvSpPr>
        <p:spPr>
          <a:xfrm>
            <a:off x="487627" y="4811787"/>
            <a:ext cx="59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[7]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658F62-733E-7A98-A032-6BF56206C31C}"/>
              </a:ext>
            </a:extLst>
          </p:cNvPr>
          <p:cNvSpPr txBox="1"/>
          <p:nvPr/>
        </p:nvSpPr>
        <p:spPr>
          <a:xfrm>
            <a:off x="1498905" y="6260937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[7] (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LM Roman 12" pitchFamily="2" charset="77"/>
              </a:rPr>
              <a:t>Dosovitskiy</a:t>
            </a:r>
            <a:r>
              <a:rPr lang="en-US" sz="1100" dirty="0">
                <a:latin typeface="LM Roman 12" pitchFamily="2" charset="77"/>
              </a:rPr>
              <a:t> et al., 2020)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FB9A92-14EE-B1E2-3A06-6682CA2EC788}"/>
              </a:ext>
            </a:extLst>
          </p:cNvPr>
          <p:cNvSpPr txBox="1"/>
          <p:nvPr/>
        </p:nvSpPr>
        <p:spPr>
          <a:xfrm>
            <a:off x="3295340" y="6271590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[8] (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LM Roman 12" pitchFamily="2" charset="77"/>
              </a:rPr>
              <a:t>Hochreiter</a:t>
            </a:r>
            <a:r>
              <a:rPr lang="en-US" sz="1100" dirty="0">
                <a:latin typeface="LM Roman 12" pitchFamily="2" charset="77"/>
              </a:rPr>
              <a:t> et al., 1997)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2A72C-6A65-D82A-E824-C46CADFBB0E9}"/>
              </a:ext>
            </a:extLst>
          </p:cNvPr>
          <p:cNvSpPr txBox="1"/>
          <p:nvPr/>
        </p:nvSpPr>
        <p:spPr>
          <a:xfrm>
            <a:off x="4950093" y="2622405"/>
            <a:ext cx="59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[8]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D0D02C-DC34-B144-1D3D-5799CCC78BDC}"/>
              </a:ext>
            </a:extLst>
          </p:cNvPr>
          <p:cNvSpPr txBox="1"/>
          <p:nvPr/>
        </p:nvSpPr>
        <p:spPr>
          <a:xfrm>
            <a:off x="4687737" y="4734115"/>
            <a:ext cx="59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M Roman 12" pitchFamily="2" charset="77"/>
              </a:rPr>
              <a:t>[9]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018B8E-84C6-CEDE-ECB8-88F5A8FF78AF}"/>
              </a:ext>
            </a:extLst>
          </p:cNvPr>
          <p:cNvSpPr txBox="1"/>
          <p:nvPr/>
        </p:nvSpPr>
        <p:spPr>
          <a:xfrm>
            <a:off x="5071169" y="6266069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[9] (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LM Roman 12" pitchFamily="2" charset="77"/>
              </a:rPr>
              <a:t>Vaswani</a:t>
            </a:r>
            <a:r>
              <a:rPr lang="en-US" sz="1100" dirty="0">
                <a:latin typeface="LM Roman 12" pitchFamily="2" charset="77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397923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16C6-E59D-B37E-5C85-CC283B23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is continuous in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B407-6D4F-C476-069F-77A339475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approximate the underlying </a:t>
            </a:r>
            <a:r>
              <a:rPr lang="en-US" b="1" dirty="0"/>
              <a:t>continuous functions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2B596-E3E1-3240-933A-7EFCCAF5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57B72-47FE-B1FB-FB70-5790C9894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16" y="3045615"/>
            <a:ext cx="2399896" cy="2090998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D5DDC279-5C1A-CE99-8FF7-115FE8EE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814" y="3205434"/>
            <a:ext cx="2097220" cy="157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615891-D3D3-7EAA-210C-0E85CE799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25" y="5301902"/>
            <a:ext cx="2838244" cy="234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D42F6C-1723-7FC3-93CC-94640C62A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398" y="2674275"/>
            <a:ext cx="2924731" cy="236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677BEC-86AB-F92C-7196-8C00E5735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5975" y="2707386"/>
            <a:ext cx="2914059" cy="227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C36BC-C449-E4ED-D447-959F3AD4E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862" y="3068639"/>
            <a:ext cx="1827850" cy="1892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531125-5735-BF3F-384E-7D02BE58C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9091" y="5273856"/>
            <a:ext cx="2191391" cy="240877"/>
          </a:xfrm>
          <a:prstGeom prst="rect">
            <a:avLst/>
          </a:prstGeom>
        </p:spPr>
      </p:pic>
      <p:pic>
        <p:nvPicPr>
          <p:cNvPr id="17" name="Picture 16" descr="A picture containing clothing, person, hairpiece&#10;&#10;Description automatically generated">
            <a:extLst>
              <a:ext uri="{FF2B5EF4-FFF2-40B4-BE49-F238E27FC236}">
                <a16:creationId xmlns:a16="http://schemas.microsoft.com/office/drawing/2014/main" id="{1A705773-BAB8-71BF-9BC3-82C2EC7CC2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604" y="3068639"/>
            <a:ext cx="1819030" cy="17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41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16C6-E59D-B37E-5C85-CC283B23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is continuous in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B407-6D4F-C476-069F-77A33947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18"/>
            <a:ext cx="10515600" cy="5289082"/>
          </a:xfrm>
        </p:spPr>
        <p:txBody>
          <a:bodyPr>
            <a:normAutofit/>
          </a:bodyPr>
          <a:lstStyle/>
          <a:p>
            <a:r>
              <a:rPr lang="en-US" sz="2200" dirty="0"/>
              <a:t>Learning the distribution of a function allows for </a:t>
            </a:r>
            <a:r>
              <a:rPr lang="en-US" sz="2200" b="1" dirty="0"/>
              <a:t>naturally handling</a:t>
            </a:r>
            <a:r>
              <a:rPr lang="en-US" sz="2200" dirty="0"/>
              <a:t>:</a:t>
            </a:r>
            <a:br>
              <a:rPr lang="en-US" sz="2200" dirty="0"/>
            </a:b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br>
              <a:rPr lang="en-US" sz="2200" dirty="0"/>
            </a:b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We can use the same neural architecture independently of the data nature.</a:t>
            </a:r>
          </a:p>
          <a:p>
            <a:r>
              <a:rPr lang="en-US" sz="2200" dirty="0"/>
              <a:t>Information to store will be independent of the data size.</a:t>
            </a:r>
          </a:p>
          <a:p>
            <a:pPr lvl="1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2B596-E3E1-3240-933A-7EFCCAF5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A7671E-B466-8380-64CD-A2BCD8625B86}"/>
              </a:ext>
            </a:extLst>
          </p:cNvPr>
          <p:cNvGrpSpPr/>
          <p:nvPr/>
        </p:nvGrpSpPr>
        <p:grpSpPr>
          <a:xfrm>
            <a:off x="8219529" y="2599697"/>
            <a:ext cx="3318641" cy="1318391"/>
            <a:chOff x="8610600" y="3201057"/>
            <a:chExt cx="3318641" cy="13183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7E78029-BEE6-43EA-7107-CCCB62CB7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8930" y="3331152"/>
              <a:ext cx="2887846" cy="1051472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2C1CB2-8270-1E64-7264-B1F2FA16A616}"/>
                </a:ext>
              </a:extLst>
            </p:cNvPr>
            <p:cNvSpPr/>
            <p:nvPr/>
          </p:nvSpPr>
          <p:spPr>
            <a:xfrm>
              <a:off x="8610600" y="3201057"/>
              <a:ext cx="3318641" cy="13183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7EA6D3-040D-F617-0C23-BBF37F54CA71}"/>
              </a:ext>
            </a:extLst>
          </p:cNvPr>
          <p:cNvGrpSpPr/>
          <p:nvPr/>
        </p:nvGrpSpPr>
        <p:grpSpPr>
          <a:xfrm>
            <a:off x="3869856" y="2397198"/>
            <a:ext cx="3516587" cy="1834055"/>
            <a:chOff x="4975771" y="4514192"/>
            <a:chExt cx="3516587" cy="18340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04D713-84C1-3455-77F2-0EA6DCC76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0141" y="4635067"/>
              <a:ext cx="3134272" cy="1625660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B1F1937-01F0-3430-204B-61929DE69B22}"/>
                </a:ext>
              </a:extLst>
            </p:cNvPr>
            <p:cNvSpPr/>
            <p:nvPr/>
          </p:nvSpPr>
          <p:spPr>
            <a:xfrm>
              <a:off x="4975771" y="4514192"/>
              <a:ext cx="3516587" cy="183405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DA322E-8635-EAC3-6BBB-5A3BA4FE2506}"/>
              </a:ext>
            </a:extLst>
          </p:cNvPr>
          <p:cNvGrpSpPr/>
          <p:nvPr/>
        </p:nvGrpSpPr>
        <p:grpSpPr>
          <a:xfrm>
            <a:off x="1142817" y="2131401"/>
            <a:ext cx="1957989" cy="1196782"/>
            <a:chOff x="1384301" y="3214220"/>
            <a:chExt cx="1957989" cy="11967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851251-ECD1-E98D-FA7B-57708555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8379" y="3384664"/>
              <a:ext cx="1677276" cy="848742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FBEC2A7-BEAC-610C-19B7-5951711723B1}"/>
                </a:ext>
              </a:extLst>
            </p:cNvPr>
            <p:cNvSpPr/>
            <p:nvPr/>
          </p:nvSpPr>
          <p:spPr>
            <a:xfrm>
              <a:off x="1384301" y="3214220"/>
              <a:ext cx="1957989" cy="11967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8C8E59-93F7-EB27-7353-4262FF5EFFF9}"/>
              </a:ext>
            </a:extLst>
          </p:cNvPr>
          <p:cNvGrpSpPr/>
          <p:nvPr/>
        </p:nvGrpSpPr>
        <p:grpSpPr>
          <a:xfrm>
            <a:off x="1142816" y="3742883"/>
            <a:ext cx="1957989" cy="1196782"/>
            <a:chOff x="1384300" y="4606793"/>
            <a:chExt cx="1957989" cy="119678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9DE6BB9-5EBF-A704-B632-8DE3960A8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9419" y="4778801"/>
              <a:ext cx="1695196" cy="852767"/>
            </a:xfrm>
            <a:prstGeom prst="rect">
              <a:avLst/>
            </a:prstGeom>
          </p:spPr>
        </p:pic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4ECE0D5-FA9B-F890-E6D3-E109F2B52C0F}"/>
                </a:ext>
              </a:extLst>
            </p:cNvPr>
            <p:cNvSpPr/>
            <p:nvPr/>
          </p:nvSpPr>
          <p:spPr>
            <a:xfrm>
              <a:off x="1384300" y="4606793"/>
              <a:ext cx="1957989" cy="11967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Google Shape;270;p34">
            <a:extLst>
              <a:ext uri="{FF2B5EF4-FFF2-40B4-BE49-F238E27FC236}">
                <a16:creationId xmlns:a16="http://schemas.microsoft.com/office/drawing/2014/main" id="{1F4FC76E-D916-E991-CE6A-E680905D1FD9}"/>
              </a:ext>
            </a:extLst>
          </p:cNvPr>
          <p:cNvSpPr txBox="1">
            <a:spLocks/>
          </p:cNvSpPr>
          <p:nvPr/>
        </p:nvSpPr>
        <p:spPr>
          <a:xfrm>
            <a:off x="4649154" y="4231253"/>
            <a:ext cx="1957989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solidFill>
                  <a:schemeClr val="tx1"/>
                </a:solidFill>
                <a:latin typeface="LM Roman 12" pitchFamily="2" charset="77"/>
                <a:cs typeface="Latha" panose="020B0604020202020204" pitchFamily="34" charset="0"/>
              </a:rPr>
              <a:t>Conditional generation</a:t>
            </a:r>
          </a:p>
        </p:txBody>
      </p:sp>
      <p:sp>
        <p:nvSpPr>
          <p:cNvPr id="31" name="Google Shape;270;p34">
            <a:extLst>
              <a:ext uri="{FF2B5EF4-FFF2-40B4-BE49-F238E27FC236}">
                <a16:creationId xmlns:a16="http://schemas.microsoft.com/office/drawing/2014/main" id="{4E83DB70-2320-4B7D-DD2F-3CD2E7765CE1}"/>
              </a:ext>
            </a:extLst>
          </p:cNvPr>
          <p:cNvSpPr txBox="1">
            <a:spLocks/>
          </p:cNvSpPr>
          <p:nvPr/>
        </p:nvSpPr>
        <p:spPr>
          <a:xfrm>
            <a:off x="8922787" y="3876424"/>
            <a:ext cx="1957989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solidFill>
                  <a:schemeClr val="tx1"/>
                </a:solidFill>
                <a:latin typeface="LM Roman 12" pitchFamily="2" charset="77"/>
                <a:cs typeface="Latha" panose="020B0604020202020204" pitchFamily="34" charset="0"/>
              </a:rPr>
              <a:t>Super-resolution</a:t>
            </a:r>
          </a:p>
        </p:txBody>
      </p:sp>
      <p:sp>
        <p:nvSpPr>
          <p:cNvPr id="32" name="Google Shape;270;p34">
            <a:extLst>
              <a:ext uri="{FF2B5EF4-FFF2-40B4-BE49-F238E27FC236}">
                <a16:creationId xmlns:a16="http://schemas.microsoft.com/office/drawing/2014/main" id="{C3089563-4998-645F-4510-9F3B7B32C613}"/>
              </a:ext>
            </a:extLst>
          </p:cNvPr>
          <p:cNvSpPr txBox="1">
            <a:spLocks/>
          </p:cNvSpPr>
          <p:nvPr/>
        </p:nvSpPr>
        <p:spPr>
          <a:xfrm>
            <a:off x="1142815" y="3295636"/>
            <a:ext cx="1957989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>
                <a:solidFill>
                  <a:schemeClr val="tx1"/>
                </a:solidFill>
                <a:latin typeface="LM Roman 12" pitchFamily="2" charset="77"/>
                <a:cs typeface="Latha" panose="020B0604020202020204" pitchFamily="34" charset="0"/>
              </a:rPr>
              <a:t>Inpainting</a:t>
            </a:r>
          </a:p>
        </p:txBody>
      </p:sp>
      <p:sp>
        <p:nvSpPr>
          <p:cNvPr id="33" name="Google Shape;270;p34">
            <a:extLst>
              <a:ext uri="{FF2B5EF4-FFF2-40B4-BE49-F238E27FC236}">
                <a16:creationId xmlns:a16="http://schemas.microsoft.com/office/drawing/2014/main" id="{925699C0-741A-A474-FA80-F3577A1E176E}"/>
              </a:ext>
            </a:extLst>
          </p:cNvPr>
          <p:cNvSpPr txBox="1">
            <a:spLocks/>
          </p:cNvSpPr>
          <p:nvPr/>
        </p:nvSpPr>
        <p:spPr>
          <a:xfrm>
            <a:off x="1141062" y="4917628"/>
            <a:ext cx="1957989" cy="4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»"/>
              <a:defRPr sz="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GB" sz="1400" dirty="0" err="1">
                <a:solidFill>
                  <a:schemeClr val="tx1"/>
                </a:solidFill>
                <a:latin typeface="LM Roman 12" pitchFamily="2" charset="77"/>
                <a:cs typeface="Latha" panose="020B0604020202020204" pitchFamily="34" charset="0"/>
              </a:rPr>
              <a:t>Outpainting</a:t>
            </a:r>
            <a:endParaRPr lang="en-GB" sz="1400" dirty="0">
              <a:solidFill>
                <a:schemeClr val="tx1"/>
              </a:solidFill>
              <a:latin typeface="LM Roman 12" pitchFamily="2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35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16C6-E59D-B37E-5C85-CC283B23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Neural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B407-6D4F-C476-069F-77A339475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INRs [10-12] can approximate these functions.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2B596-E3E1-3240-933A-7EFCCAF5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4C434-F8C1-79EB-F10F-B50B6981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123" y="2378268"/>
            <a:ext cx="1661454" cy="462530"/>
          </a:xfrm>
          <a:prstGeom prst="rect">
            <a:avLst/>
          </a:prstGeom>
          <a:solidFill>
            <a:schemeClr val="lt1"/>
          </a:solidFill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F5EC4-6A5F-B51D-E0E6-9154780F50CC}"/>
              </a:ext>
            </a:extLst>
          </p:cNvPr>
          <p:cNvGrpSpPr/>
          <p:nvPr/>
        </p:nvGrpSpPr>
        <p:grpSpPr>
          <a:xfrm>
            <a:off x="8370838" y="2031448"/>
            <a:ext cx="1156171" cy="1156171"/>
            <a:chOff x="8136166" y="1876782"/>
            <a:chExt cx="1156171" cy="11561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91C3B4-A0E1-CC08-206A-C358D9C1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6119" y="1922432"/>
              <a:ext cx="1026217" cy="1075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73B4A6-3C68-740F-19F0-64019233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6166" y="1876782"/>
              <a:ext cx="1156171" cy="1156171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633D2DE-58C8-9DBA-E1A3-22805B8BF26F}"/>
              </a:ext>
            </a:extLst>
          </p:cNvPr>
          <p:cNvSpPr/>
          <p:nvPr/>
        </p:nvSpPr>
        <p:spPr>
          <a:xfrm>
            <a:off x="8751494" y="3699833"/>
            <a:ext cx="530088" cy="793167"/>
          </a:xfrm>
          <a:prstGeom prst="rect">
            <a:avLst/>
          </a:prstGeom>
          <a:solidFill>
            <a:srgbClr val="FFC000">
              <a:alpha val="33693"/>
            </a:srgbClr>
          </a:solidFill>
          <a:ln w="6350">
            <a:solidFill>
              <a:schemeClr val="tx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89D0F6-A86A-4BCC-C177-EE447F0D5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091" y="3948118"/>
            <a:ext cx="303583" cy="259157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19A7056C-181D-3A81-58FD-23D22BD2D00F}"/>
              </a:ext>
            </a:extLst>
          </p:cNvPr>
          <p:cNvSpPr/>
          <p:nvPr/>
        </p:nvSpPr>
        <p:spPr>
          <a:xfrm rot="5400000">
            <a:off x="8769224" y="3349125"/>
            <a:ext cx="489348" cy="166419"/>
          </a:xfrm>
          <a:prstGeom prst="rightArrow">
            <a:avLst/>
          </a:prstGeom>
          <a:solidFill>
            <a:srgbClr val="FFC000">
              <a:alpha val="40000"/>
            </a:srgbClr>
          </a:solidFill>
          <a:ln>
            <a:solidFill>
              <a:schemeClr val="tx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0813FB3-5F59-51D6-387A-A76998F11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416" y="5458265"/>
            <a:ext cx="1369384" cy="388333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72708F88-B6D9-D008-4E0E-431EE8E2CCFC}"/>
              </a:ext>
            </a:extLst>
          </p:cNvPr>
          <p:cNvSpPr/>
          <p:nvPr/>
        </p:nvSpPr>
        <p:spPr>
          <a:xfrm rot="5400000">
            <a:off x="8766814" y="4708315"/>
            <a:ext cx="489348" cy="166419"/>
          </a:xfrm>
          <a:prstGeom prst="rightArrow">
            <a:avLst/>
          </a:prstGeom>
          <a:solidFill>
            <a:srgbClr val="FFC000">
              <a:alpha val="40000"/>
            </a:srgbClr>
          </a:solidFill>
          <a:ln>
            <a:solidFill>
              <a:schemeClr val="tx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8087D9-766C-DC6D-ECDD-7B00770FD510}"/>
              </a:ext>
            </a:extLst>
          </p:cNvPr>
          <p:cNvCxnSpPr>
            <a:cxnSpLocks/>
          </p:cNvCxnSpPr>
          <p:nvPr/>
        </p:nvCxnSpPr>
        <p:spPr>
          <a:xfrm>
            <a:off x="7612279" y="3279560"/>
            <a:ext cx="1669303" cy="430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3DE502-174C-3586-6B7F-8CE9BA81DA32}"/>
              </a:ext>
            </a:extLst>
          </p:cNvPr>
          <p:cNvCxnSpPr>
            <a:cxnSpLocks/>
          </p:cNvCxnSpPr>
          <p:nvPr/>
        </p:nvCxnSpPr>
        <p:spPr>
          <a:xfrm>
            <a:off x="6205726" y="3279560"/>
            <a:ext cx="2554864" cy="424353"/>
          </a:xfrm>
          <a:prstGeom prst="line">
            <a:avLst/>
          </a:prstGeom>
          <a:ln>
            <a:solidFill>
              <a:schemeClr val="tx1">
                <a:alpha val="2549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8B9DF5-BBB7-EE52-77B1-BE1AC1C4B1CD}"/>
              </a:ext>
            </a:extLst>
          </p:cNvPr>
          <p:cNvCxnSpPr>
            <a:cxnSpLocks/>
          </p:cNvCxnSpPr>
          <p:nvPr/>
        </p:nvCxnSpPr>
        <p:spPr>
          <a:xfrm flipV="1">
            <a:off x="6205726" y="4497080"/>
            <a:ext cx="2542243" cy="355393"/>
          </a:xfrm>
          <a:prstGeom prst="line">
            <a:avLst/>
          </a:prstGeom>
          <a:ln>
            <a:solidFill>
              <a:schemeClr val="tx1">
                <a:alpha val="2549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201192-1B5E-C00C-66D7-1B2956181262}"/>
              </a:ext>
            </a:extLst>
          </p:cNvPr>
          <p:cNvCxnSpPr>
            <a:cxnSpLocks/>
          </p:cNvCxnSpPr>
          <p:nvPr/>
        </p:nvCxnSpPr>
        <p:spPr>
          <a:xfrm flipV="1">
            <a:off x="7612279" y="4492706"/>
            <a:ext cx="1669303" cy="3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AAF90CD-A845-86F3-D43E-5186F9A409E4}"/>
              </a:ext>
            </a:extLst>
          </p:cNvPr>
          <p:cNvSpPr/>
          <p:nvPr/>
        </p:nvSpPr>
        <p:spPr>
          <a:xfrm>
            <a:off x="6212849" y="3279560"/>
            <a:ext cx="1399430" cy="15843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C9EA1A-94DB-3033-29A9-0EF7DD2F9CFF}"/>
              </a:ext>
            </a:extLst>
          </p:cNvPr>
          <p:cNvGrpSpPr/>
          <p:nvPr/>
        </p:nvGrpSpPr>
        <p:grpSpPr>
          <a:xfrm>
            <a:off x="1207549" y="2840798"/>
            <a:ext cx="3491595" cy="792763"/>
            <a:chOff x="1207549" y="2441131"/>
            <a:chExt cx="3491595" cy="792763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744CAEFF-578E-E0E8-976E-CC2F5BCC41C2}"/>
                </a:ext>
              </a:extLst>
            </p:cNvPr>
            <p:cNvSpPr/>
            <p:nvPr/>
          </p:nvSpPr>
          <p:spPr>
            <a:xfrm>
              <a:off x="1207549" y="2441131"/>
              <a:ext cx="3491595" cy="792763"/>
            </a:xfrm>
            <a:prstGeom prst="roundRect">
              <a:avLst>
                <a:gd name="adj" fmla="val 7792"/>
              </a:avLst>
            </a:prstGeom>
            <a:solidFill>
              <a:srgbClr val="F5FA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1D6D20-1C80-2B66-5649-8DD34C94629F}"/>
                </a:ext>
              </a:extLst>
            </p:cNvPr>
            <p:cNvSpPr txBox="1"/>
            <p:nvPr/>
          </p:nvSpPr>
          <p:spPr>
            <a:xfrm>
              <a:off x="1332974" y="2506083"/>
              <a:ext cx="3252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latin typeface="LM Roman 12" pitchFamily="2" charset="77"/>
                </a:rPr>
                <a:t>How to efficiently learn unique INRs per datapoint? </a:t>
              </a:r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E784CAA4-B164-3869-930D-609E6FF68450}"/>
              </a:ext>
            </a:extLst>
          </p:cNvPr>
          <p:cNvSpPr/>
          <p:nvPr/>
        </p:nvSpPr>
        <p:spPr>
          <a:xfrm rot="5400000">
            <a:off x="2708671" y="3957848"/>
            <a:ext cx="489348" cy="166419"/>
          </a:xfrm>
          <a:prstGeom prst="rightArrow">
            <a:avLst/>
          </a:prstGeom>
          <a:solidFill>
            <a:srgbClr val="FFC000">
              <a:alpha val="40000"/>
            </a:srgbClr>
          </a:solidFill>
          <a:ln>
            <a:solidFill>
              <a:schemeClr val="tx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2B76C7-3835-BC07-C994-27E3FF4D1FCE}"/>
              </a:ext>
            </a:extLst>
          </p:cNvPr>
          <p:cNvGrpSpPr/>
          <p:nvPr/>
        </p:nvGrpSpPr>
        <p:grpSpPr>
          <a:xfrm>
            <a:off x="1207547" y="4540882"/>
            <a:ext cx="3491595" cy="792763"/>
            <a:chOff x="1207549" y="2441131"/>
            <a:chExt cx="3491595" cy="79276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AF32C52-C8D1-A38A-A21A-9FB82C400DFE}"/>
                </a:ext>
              </a:extLst>
            </p:cNvPr>
            <p:cNvSpPr/>
            <p:nvPr/>
          </p:nvSpPr>
          <p:spPr>
            <a:xfrm>
              <a:off x="1207549" y="2441131"/>
              <a:ext cx="3491595" cy="792763"/>
            </a:xfrm>
            <a:prstGeom prst="roundRect">
              <a:avLst>
                <a:gd name="adj" fmla="val 7792"/>
              </a:avLst>
            </a:prstGeom>
            <a:solidFill>
              <a:srgbClr val="F5FAF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C6819A-52EB-5402-D8A2-4948C3F7A9F7}"/>
                </a:ext>
              </a:extLst>
            </p:cNvPr>
            <p:cNvSpPr txBox="1"/>
            <p:nvPr/>
          </p:nvSpPr>
          <p:spPr>
            <a:xfrm>
              <a:off x="1343788" y="2652846"/>
              <a:ext cx="3252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M Roman 12" pitchFamily="2" charset="77"/>
                </a:rPr>
                <a:t>DGM that generate weights!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89403BA-D4F2-199E-58A5-4C9B222D2053}"/>
              </a:ext>
            </a:extLst>
          </p:cNvPr>
          <p:cNvSpPr txBox="1"/>
          <p:nvPr/>
        </p:nvSpPr>
        <p:spPr>
          <a:xfrm>
            <a:off x="-134000" y="6260937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[10] (</a:t>
            </a:r>
            <a:r>
              <a:rPr lang="en-US" sz="1100" dirty="0" err="1">
                <a:latin typeface="LM Roman 12" pitchFamily="2" charset="77"/>
              </a:rPr>
              <a:t>Sitzmann</a:t>
            </a:r>
            <a:r>
              <a:rPr lang="en-US" sz="1100" dirty="0">
                <a:latin typeface="LM Roman 12" pitchFamily="2" charset="77"/>
              </a:rPr>
              <a:t> et al., 2020)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27476-1289-4AA9-CAF6-CC43442831B2}"/>
              </a:ext>
            </a:extLst>
          </p:cNvPr>
          <p:cNvSpPr txBox="1"/>
          <p:nvPr/>
        </p:nvSpPr>
        <p:spPr>
          <a:xfrm>
            <a:off x="1744636" y="6248745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[11] (</a:t>
            </a:r>
            <a:r>
              <a:rPr lang="en-US" sz="1100" dirty="0" err="1">
                <a:latin typeface="LM Roman 12" pitchFamily="2" charset="77"/>
              </a:rPr>
              <a:t>Mescheder</a:t>
            </a:r>
            <a:r>
              <a:rPr lang="en-US" sz="1100" dirty="0">
                <a:latin typeface="LM Roman 12" pitchFamily="2" charset="77"/>
              </a:rPr>
              <a:t> et al., 2019)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16E52-BCB2-5EA1-4DD8-F1AF48455F16}"/>
              </a:ext>
            </a:extLst>
          </p:cNvPr>
          <p:cNvSpPr txBox="1"/>
          <p:nvPr/>
        </p:nvSpPr>
        <p:spPr>
          <a:xfrm>
            <a:off x="3615052" y="6248745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[12] (Stanley et al., 2007)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B56EF3-EF50-8028-F0AD-B8A7A9124276}"/>
              </a:ext>
            </a:extLst>
          </p:cNvPr>
          <p:cNvGrpSpPr/>
          <p:nvPr/>
        </p:nvGrpSpPr>
        <p:grpSpPr>
          <a:xfrm>
            <a:off x="5985362" y="3289975"/>
            <a:ext cx="3548553" cy="2860910"/>
            <a:chOff x="5985362" y="3289975"/>
            <a:chExt cx="3548553" cy="2860910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F516082-7A7A-B9FE-3A1A-82CBC0282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6427"/>
            <a:stretch/>
          </p:blipFill>
          <p:spPr>
            <a:xfrm>
              <a:off x="8559937" y="5153980"/>
              <a:ext cx="973978" cy="996905"/>
            </a:xfrm>
            <a:prstGeom prst="rect">
              <a:avLst/>
            </a:prstGeom>
            <a:ln w="15875">
              <a:noFill/>
            </a:ln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6D90F4B-32C1-537D-1C36-12543EBEF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58378" t="46095" r="28770" b="30733"/>
            <a:stretch/>
          </p:blipFill>
          <p:spPr>
            <a:xfrm rot="5400000">
              <a:off x="6003587" y="3271750"/>
              <a:ext cx="1632852" cy="166930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AE7D1B-E5B5-7E56-5D2A-55ACF4AABC84}"/>
              </a:ext>
            </a:extLst>
          </p:cNvPr>
          <p:cNvGrpSpPr/>
          <p:nvPr/>
        </p:nvGrpSpPr>
        <p:grpSpPr>
          <a:xfrm>
            <a:off x="6186526" y="3103908"/>
            <a:ext cx="3340482" cy="3078052"/>
            <a:chOff x="6186526" y="3098710"/>
            <a:chExt cx="3340482" cy="3078052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93B3266-CC7A-6F64-F261-8E34BD0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43502" t="38177" r="41622" b="41330"/>
            <a:stretch/>
          </p:blipFill>
          <p:spPr>
            <a:xfrm rot="5400000">
              <a:off x="5979596" y="3305640"/>
              <a:ext cx="1891142" cy="14772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D8DF462-BE55-4E58-9515-35E157BF401E}"/>
                </a:ext>
              </a:extLst>
            </p:cNvPr>
            <p:cNvPicPr>
              <a:picLocks/>
            </p:cNvPicPr>
            <p:nvPr/>
          </p:nvPicPr>
          <p:blipFill rotWithShape="1">
            <a:blip r:embed="rId12"/>
            <a:srcRect t="11873" b="10040"/>
            <a:stretch/>
          </p:blipFill>
          <p:spPr>
            <a:xfrm>
              <a:off x="8555336" y="5137190"/>
              <a:ext cx="971672" cy="1039572"/>
            </a:xfrm>
            <a:prstGeom prst="rect">
              <a:avLst/>
            </a:prstGeom>
            <a:ln w="15875">
              <a:noFill/>
            </a:ln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F16084-851B-A207-4B06-BBB7063F0C07}"/>
              </a:ext>
            </a:extLst>
          </p:cNvPr>
          <p:cNvGrpSpPr/>
          <p:nvPr/>
        </p:nvGrpSpPr>
        <p:grpSpPr>
          <a:xfrm>
            <a:off x="6146853" y="3242695"/>
            <a:ext cx="3416082" cy="2945680"/>
            <a:chOff x="6146853" y="3242695"/>
            <a:chExt cx="3416082" cy="294568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B2B47D5-C3E8-296C-E6EC-725AC5F3B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74" t="9948" r="-674" b="6478"/>
            <a:stretch/>
          </p:blipFill>
          <p:spPr>
            <a:xfrm>
              <a:off x="8548429" y="5149986"/>
              <a:ext cx="1014506" cy="1038389"/>
            </a:xfrm>
            <a:prstGeom prst="rect">
              <a:avLst/>
            </a:prstGeom>
            <a:ln w="15875">
              <a:noFill/>
            </a:ln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83F9C5B-B1B9-99C5-8E14-34F370DA2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44710" t="38286" r="42390" b="40965"/>
            <a:stretch/>
          </p:blipFill>
          <p:spPr>
            <a:xfrm rot="5400000">
              <a:off x="6073580" y="3315968"/>
              <a:ext cx="1665502" cy="1518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808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16C6-E59D-B37E-5C85-CC283B23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BB407-6D4F-C476-069F-77A3394759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8918"/>
                <a:ext cx="7585516" cy="4943739"/>
              </a:xfrm>
            </p:spPr>
            <p:txBody>
              <a:bodyPr>
                <a:normAutofit/>
              </a:bodyPr>
              <a:lstStyle/>
              <a:p>
                <a:r>
                  <a:rPr lang="en-US" sz="2100" dirty="0"/>
                  <a:t>Every set of weights and biases,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1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100" dirty="0"/>
                  <a:t> comes from a reduced latent representation </a:t>
                </a:r>
                <a14:m>
                  <m:oMath xmlns:m="http://schemas.openxmlformats.org/officeDocument/2006/math">
                    <m:r>
                      <a:rPr lang="es-ES" sz="21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100" dirty="0"/>
                  <a:t>.</a:t>
                </a:r>
              </a:p>
              <a:p>
                <a:endParaRPr lang="en-US" sz="2100" dirty="0"/>
              </a:p>
              <a:p>
                <a:endParaRPr lang="en-US" sz="2100" dirty="0"/>
              </a:p>
              <a:p>
                <a:endParaRPr lang="en-US" sz="2100" dirty="0"/>
              </a:p>
              <a:p>
                <a:endParaRPr lang="en-US" sz="2100" dirty="0"/>
              </a:p>
              <a:p>
                <a:endParaRPr lang="en-US" sz="2100" dirty="0"/>
              </a:p>
              <a:p>
                <a:endParaRPr lang="en-US" sz="2100" dirty="0"/>
              </a:p>
              <a:p>
                <a:r>
                  <a:rPr lang="en-US" sz="2100" dirty="0"/>
                  <a:t>A </a:t>
                </a:r>
                <a:r>
                  <a:rPr lang="en-US" sz="2100" b="1" dirty="0"/>
                  <a:t>hypernetwork</a:t>
                </a:r>
                <a:r>
                  <a:rPr lang="en-US" sz="2100" dirty="0"/>
                  <a:t> [13] converts </a:t>
                </a:r>
                <a14:m>
                  <m:oMath xmlns:m="http://schemas.openxmlformats.org/officeDocument/2006/math">
                    <m:r>
                      <a:rPr lang="es-ES" sz="21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100" dirty="0"/>
                  <a:t> into weights and biases.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BB407-6D4F-C476-069F-77A339475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8918"/>
                <a:ext cx="7585516" cy="4943739"/>
              </a:xfrm>
              <a:blipFill>
                <a:blip r:embed="rId2"/>
                <a:stretch>
                  <a:fillRect l="-836"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2B596-E3E1-3240-933A-7EFCCAF5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654D-7A69-0D44-88C1-6C1907746E4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4C434-F8C1-79EB-F10F-B50B6981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123" y="2378268"/>
            <a:ext cx="1661454" cy="462530"/>
          </a:xfrm>
          <a:prstGeom prst="rect">
            <a:avLst/>
          </a:prstGeom>
          <a:solidFill>
            <a:schemeClr val="lt1"/>
          </a:solidFill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F5EC4-6A5F-B51D-E0E6-9154780F50CC}"/>
              </a:ext>
            </a:extLst>
          </p:cNvPr>
          <p:cNvGrpSpPr/>
          <p:nvPr/>
        </p:nvGrpSpPr>
        <p:grpSpPr>
          <a:xfrm>
            <a:off x="8370838" y="2031448"/>
            <a:ext cx="1156171" cy="1156171"/>
            <a:chOff x="8136166" y="1876782"/>
            <a:chExt cx="1156171" cy="11561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91C3B4-A0E1-CC08-206A-C358D9C1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6119" y="1922432"/>
              <a:ext cx="1026217" cy="1075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73B4A6-3C68-740F-19F0-64019233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6166" y="1876782"/>
              <a:ext cx="1156171" cy="1156171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633D2DE-58C8-9DBA-E1A3-22805B8BF26F}"/>
              </a:ext>
            </a:extLst>
          </p:cNvPr>
          <p:cNvSpPr/>
          <p:nvPr/>
        </p:nvSpPr>
        <p:spPr>
          <a:xfrm>
            <a:off x="8751494" y="3699833"/>
            <a:ext cx="530088" cy="793167"/>
          </a:xfrm>
          <a:prstGeom prst="rect">
            <a:avLst/>
          </a:prstGeom>
          <a:solidFill>
            <a:srgbClr val="FFC000">
              <a:alpha val="33693"/>
            </a:srgbClr>
          </a:solidFill>
          <a:ln w="6350">
            <a:solidFill>
              <a:schemeClr val="tx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89D0F6-A86A-4BCC-C177-EE447F0D5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3091" y="3948118"/>
            <a:ext cx="303583" cy="259157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19A7056C-181D-3A81-58FD-23D22BD2D00F}"/>
              </a:ext>
            </a:extLst>
          </p:cNvPr>
          <p:cNvSpPr/>
          <p:nvPr/>
        </p:nvSpPr>
        <p:spPr>
          <a:xfrm rot="5400000">
            <a:off x="8769224" y="3349125"/>
            <a:ext cx="489348" cy="166419"/>
          </a:xfrm>
          <a:prstGeom prst="rightArrow">
            <a:avLst/>
          </a:prstGeom>
          <a:solidFill>
            <a:srgbClr val="FFC000">
              <a:alpha val="40000"/>
            </a:srgbClr>
          </a:solidFill>
          <a:ln>
            <a:solidFill>
              <a:schemeClr val="tx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0813FB3-5F59-51D6-387A-A76998F11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4416" y="5458265"/>
            <a:ext cx="1369384" cy="388333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38" name="Right Arrow 37">
            <a:extLst>
              <a:ext uri="{FF2B5EF4-FFF2-40B4-BE49-F238E27FC236}">
                <a16:creationId xmlns:a16="http://schemas.microsoft.com/office/drawing/2014/main" id="{72708F88-B6D9-D008-4E0E-431EE8E2CCFC}"/>
              </a:ext>
            </a:extLst>
          </p:cNvPr>
          <p:cNvSpPr/>
          <p:nvPr/>
        </p:nvSpPr>
        <p:spPr>
          <a:xfrm rot="5400000">
            <a:off x="8766814" y="4708315"/>
            <a:ext cx="489348" cy="166419"/>
          </a:xfrm>
          <a:prstGeom prst="rightArrow">
            <a:avLst/>
          </a:prstGeom>
          <a:solidFill>
            <a:srgbClr val="FFC000">
              <a:alpha val="40000"/>
            </a:srgbClr>
          </a:solidFill>
          <a:ln>
            <a:solidFill>
              <a:schemeClr val="tx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8087D9-766C-DC6D-ECDD-7B00770FD510}"/>
              </a:ext>
            </a:extLst>
          </p:cNvPr>
          <p:cNvCxnSpPr>
            <a:cxnSpLocks/>
          </p:cNvCxnSpPr>
          <p:nvPr/>
        </p:nvCxnSpPr>
        <p:spPr>
          <a:xfrm>
            <a:off x="7612279" y="3279560"/>
            <a:ext cx="1669303" cy="430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3DE502-174C-3586-6B7F-8CE9BA81DA32}"/>
              </a:ext>
            </a:extLst>
          </p:cNvPr>
          <p:cNvCxnSpPr>
            <a:cxnSpLocks/>
          </p:cNvCxnSpPr>
          <p:nvPr/>
        </p:nvCxnSpPr>
        <p:spPr>
          <a:xfrm>
            <a:off x="6205726" y="3279560"/>
            <a:ext cx="2554864" cy="424353"/>
          </a:xfrm>
          <a:prstGeom prst="line">
            <a:avLst/>
          </a:prstGeom>
          <a:ln>
            <a:solidFill>
              <a:schemeClr val="tx1">
                <a:alpha val="2549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8B9DF5-BBB7-EE52-77B1-BE1AC1C4B1CD}"/>
              </a:ext>
            </a:extLst>
          </p:cNvPr>
          <p:cNvCxnSpPr>
            <a:cxnSpLocks/>
          </p:cNvCxnSpPr>
          <p:nvPr/>
        </p:nvCxnSpPr>
        <p:spPr>
          <a:xfrm flipV="1">
            <a:off x="6205726" y="4497080"/>
            <a:ext cx="2542243" cy="355393"/>
          </a:xfrm>
          <a:prstGeom prst="line">
            <a:avLst/>
          </a:prstGeom>
          <a:ln>
            <a:solidFill>
              <a:schemeClr val="tx1">
                <a:alpha val="2549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201192-1B5E-C00C-66D7-1B2956181262}"/>
              </a:ext>
            </a:extLst>
          </p:cNvPr>
          <p:cNvCxnSpPr>
            <a:cxnSpLocks/>
          </p:cNvCxnSpPr>
          <p:nvPr/>
        </p:nvCxnSpPr>
        <p:spPr>
          <a:xfrm flipV="1">
            <a:off x="7612279" y="4492706"/>
            <a:ext cx="1669303" cy="3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AAF90CD-A845-86F3-D43E-5186F9A409E4}"/>
              </a:ext>
            </a:extLst>
          </p:cNvPr>
          <p:cNvSpPr/>
          <p:nvPr/>
        </p:nvSpPr>
        <p:spPr>
          <a:xfrm>
            <a:off x="6212849" y="3279560"/>
            <a:ext cx="1399430" cy="15843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EC6F0-2EF3-440B-125A-440F0B464C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6488" r="68133" b="-3"/>
          <a:stretch/>
        </p:blipFill>
        <p:spPr>
          <a:xfrm rot="5400000">
            <a:off x="3768454" y="3993032"/>
            <a:ext cx="748689" cy="162294"/>
          </a:xfrm>
          <a:prstGeom prst="rect">
            <a:avLst/>
          </a:prstGeom>
        </p:spPr>
      </p:pic>
      <p:sp>
        <p:nvSpPr>
          <p:cNvPr id="12" name="Trapezium 6">
            <a:extLst>
              <a:ext uri="{FF2B5EF4-FFF2-40B4-BE49-F238E27FC236}">
                <a16:creationId xmlns:a16="http://schemas.microsoft.com/office/drawing/2014/main" id="{268D27B5-8D7C-F1AE-BA3E-0814C38FFE20}"/>
              </a:ext>
            </a:extLst>
          </p:cNvPr>
          <p:cNvSpPr/>
          <p:nvPr/>
        </p:nvSpPr>
        <p:spPr>
          <a:xfrm rot="5400000" flipV="1">
            <a:off x="4199244" y="3646009"/>
            <a:ext cx="1395215" cy="843106"/>
          </a:xfrm>
          <a:prstGeom prst="trapezoid">
            <a:avLst>
              <a:gd name="adj" fmla="val 39177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39130D-3B96-4DC1-1CEA-DD6D935E31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7251" y="3922592"/>
            <a:ext cx="1335634" cy="3429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1FC749-DBB6-44F1-2B4B-A57129972E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5122" y="3911083"/>
            <a:ext cx="185457" cy="3129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132785-28DA-B486-4C36-FE910FA2A6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0183" y="3922592"/>
            <a:ext cx="602765" cy="28993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7AF36A-A68E-BEA7-8D99-0F43C6A76D6E}"/>
              </a:ext>
            </a:extLst>
          </p:cNvPr>
          <p:cNvCxnSpPr>
            <a:cxnSpLocks/>
          </p:cNvCxnSpPr>
          <p:nvPr/>
        </p:nvCxnSpPr>
        <p:spPr>
          <a:xfrm flipV="1">
            <a:off x="3493133" y="4674776"/>
            <a:ext cx="1066782" cy="7834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45AAE1-F1A8-E3EA-92F3-58DEE283687E}"/>
              </a:ext>
            </a:extLst>
          </p:cNvPr>
          <p:cNvSpPr txBox="1"/>
          <p:nvPr/>
        </p:nvSpPr>
        <p:spPr>
          <a:xfrm>
            <a:off x="-54079" y="6248745"/>
            <a:ext cx="2451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LM Roman 12" pitchFamily="2" charset="77"/>
              </a:rPr>
              <a:t>[13] (Ha et al., 2017)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FC9E02-5222-EBA5-DAFE-1407EED070E6}"/>
              </a:ext>
            </a:extLst>
          </p:cNvPr>
          <p:cNvCxnSpPr>
            <a:cxnSpLocks/>
          </p:cNvCxnSpPr>
          <p:nvPr/>
        </p:nvCxnSpPr>
        <p:spPr>
          <a:xfrm flipV="1">
            <a:off x="5994946" y="3794307"/>
            <a:ext cx="514040" cy="297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E585F-7586-BBCB-1C10-9074E3380B7B}"/>
              </a:ext>
            </a:extLst>
          </p:cNvPr>
          <p:cNvCxnSpPr>
            <a:cxnSpLocks/>
          </p:cNvCxnSpPr>
          <p:nvPr/>
        </p:nvCxnSpPr>
        <p:spPr>
          <a:xfrm>
            <a:off x="5992006" y="4088723"/>
            <a:ext cx="495114" cy="2575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B13E8-00F7-F99E-649A-54D497C87C10}"/>
              </a:ext>
            </a:extLst>
          </p:cNvPr>
          <p:cNvGrpSpPr/>
          <p:nvPr/>
        </p:nvGrpSpPr>
        <p:grpSpPr>
          <a:xfrm>
            <a:off x="6146853" y="3242695"/>
            <a:ext cx="3416082" cy="2945680"/>
            <a:chOff x="6146853" y="3242695"/>
            <a:chExt cx="3416082" cy="294568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03EC7E-6D8C-0361-D83C-748F6D575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74" t="9948" r="-674" b="6478"/>
            <a:stretch/>
          </p:blipFill>
          <p:spPr>
            <a:xfrm>
              <a:off x="8548429" y="5149986"/>
              <a:ext cx="1014506" cy="1038389"/>
            </a:xfrm>
            <a:prstGeom prst="rect">
              <a:avLst/>
            </a:prstGeom>
            <a:ln w="15875">
              <a:noFill/>
            </a:ln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47F1EAC-7FA0-7AB7-4024-B502F782A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4710" t="38286" r="42390" b="40965"/>
            <a:stretch/>
          </p:blipFill>
          <p:spPr>
            <a:xfrm rot="5400000">
              <a:off x="6073580" y="3315968"/>
              <a:ext cx="1665502" cy="1518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552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1520</Words>
  <Application>Microsoft Macintosh PowerPoint</Application>
  <PresentationFormat>Widescreen</PresentationFormat>
  <Paragraphs>171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 Neue</vt:lpstr>
      <vt:lpstr>Latha</vt:lpstr>
      <vt:lpstr>LM Roman 12</vt:lpstr>
      <vt:lpstr>Menlo</vt:lpstr>
      <vt:lpstr>Wingdings</vt:lpstr>
      <vt:lpstr>Office Theme</vt:lpstr>
      <vt:lpstr>Variational Mixture of HyperGenerators for Learning Distributions over Functions</vt:lpstr>
      <vt:lpstr>Collaborators</vt:lpstr>
      <vt:lpstr>Deep Generative Models</vt:lpstr>
      <vt:lpstr>Discretization of data</vt:lpstr>
      <vt:lpstr>NNs to exploit discretized data</vt:lpstr>
      <vt:lpstr>Real data is continuous in nature</vt:lpstr>
      <vt:lpstr>Real data is continuous in nature</vt:lpstr>
      <vt:lpstr>Implicit Neural Representations</vt:lpstr>
      <vt:lpstr>Our proposed method</vt:lpstr>
      <vt:lpstr>Our proposed method</vt:lpstr>
      <vt:lpstr>Our proposed method</vt:lpstr>
      <vt:lpstr>Our proposed method</vt:lpstr>
      <vt:lpstr>Our proposed method</vt:lpstr>
      <vt:lpstr>Results</vt:lpstr>
      <vt:lpstr>Results</vt:lpstr>
      <vt:lpstr>Results</vt:lpstr>
      <vt:lpstr>Results</vt:lpstr>
      <vt:lpstr>Results</vt:lpstr>
      <vt:lpstr>Conclusion</vt:lpstr>
      <vt:lpstr>References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Peis Aznarte</dc:creator>
  <cp:lastModifiedBy>Ignacio Peis Aznarte</cp:lastModifiedBy>
  <cp:revision>479</cp:revision>
  <dcterms:created xsi:type="dcterms:W3CDTF">2023-12-14T13:06:17Z</dcterms:created>
  <dcterms:modified xsi:type="dcterms:W3CDTF">2023-12-17T18:26:52Z</dcterms:modified>
</cp:coreProperties>
</file>